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6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8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87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88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89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B304A616-109D-42D2-9C61-4BEBBB47BE1C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83132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080" y="744480"/>
            <a:ext cx="4959360" cy="3719520"/>
          </a:xfrm>
          <a:prstGeom prst="rect">
            <a:avLst/>
          </a:prstGeom>
        </p:spPr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720" cy="4465440"/>
          </a:xfrm>
          <a:prstGeom prst="rect">
            <a:avLst/>
          </a:prstGeom>
        </p:spPr>
        <p:txBody>
          <a:bodyPr lIns="90360" tIns="45360" rIns="90360" bIns="4536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01" name="CustomShape 3"/>
          <p:cNvSpPr/>
          <p:nvPr/>
        </p:nvSpPr>
        <p:spPr>
          <a:xfrm>
            <a:off x="3849840" y="9428040"/>
            <a:ext cx="2944800" cy="495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360" tIns="45360" rIns="90360" bIns="45360" anchor="b">
            <a:noAutofit/>
          </a:bodyPr>
          <a:lstStyle/>
          <a:p>
            <a:pPr algn="r">
              <a:lnSpc>
                <a:spcPct val="100000"/>
              </a:lnSpc>
            </a:pPr>
            <a:fld id="{99007D6A-C026-4C44-AE86-B2FBC6419C63}" type="slidenum">
              <a:rPr lang="ru-RU" sz="1200" b="0" strike="noStrike" spc="-1">
                <a:solidFill>
                  <a:srgbClr val="000000"/>
                </a:solidFill>
                <a:latin typeface="Calibri"/>
                <a:ea typeface="MS PGothic"/>
              </a:rPr>
              <a:t>2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080" y="744480"/>
            <a:ext cx="4959360" cy="3719520"/>
          </a:xfrm>
          <a:prstGeom prst="rect">
            <a:avLst/>
          </a:prstGeom>
        </p:spPr>
      </p:sp>
      <p:sp>
        <p:nvSpPr>
          <p:cNvPr id="227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720" cy="4465440"/>
          </a:xfrm>
          <a:prstGeom prst="rect">
            <a:avLst/>
          </a:prstGeom>
        </p:spPr>
        <p:txBody>
          <a:bodyPr lIns="90360" tIns="45360" rIns="90360" bIns="4536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28" name="CustomShape 3"/>
          <p:cNvSpPr/>
          <p:nvPr/>
        </p:nvSpPr>
        <p:spPr>
          <a:xfrm>
            <a:off x="3849840" y="9428040"/>
            <a:ext cx="2944800" cy="495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360" tIns="45360" rIns="90360" bIns="45360" anchor="b">
            <a:noAutofit/>
          </a:bodyPr>
          <a:lstStyle/>
          <a:p>
            <a:pPr algn="r">
              <a:lnSpc>
                <a:spcPct val="100000"/>
              </a:lnSpc>
            </a:pPr>
            <a:fld id="{A5E4E98F-BAC8-4B90-9FFF-9679C25DFFC1}" type="slidenum">
              <a:rPr lang="ru-RU" sz="1200" b="0" strike="noStrike" spc="-1">
                <a:solidFill>
                  <a:srgbClr val="000000"/>
                </a:solidFill>
                <a:latin typeface="Calibri"/>
                <a:ea typeface="MS PGothic"/>
              </a:rPr>
              <a:t>13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080" y="744480"/>
            <a:ext cx="4959360" cy="3719520"/>
          </a:xfrm>
          <a:prstGeom prst="rect">
            <a:avLst/>
          </a:prstGeom>
        </p:spPr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720" cy="4465440"/>
          </a:xfrm>
          <a:prstGeom prst="rect">
            <a:avLst/>
          </a:prstGeom>
        </p:spPr>
        <p:txBody>
          <a:bodyPr lIns="90360" tIns="45360" rIns="90360" bIns="4536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04" name="CustomShape 3"/>
          <p:cNvSpPr/>
          <p:nvPr/>
        </p:nvSpPr>
        <p:spPr>
          <a:xfrm>
            <a:off x="3849840" y="9428040"/>
            <a:ext cx="2944800" cy="495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360" tIns="45360" rIns="90360" bIns="45360" anchor="b">
            <a:noAutofit/>
          </a:bodyPr>
          <a:lstStyle/>
          <a:p>
            <a:pPr algn="r">
              <a:lnSpc>
                <a:spcPct val="100000"/>
              </a:lnSpc>
            </a:pPr>
            <a:fld id="{DA9B9AE6-225D-4251-87A8-C5AA57265335}" type="slidenum">
              <a:rPr lang="ru-RU" sz="1200" b="0" strike="noStrike" spc="-1">
                <a:solidFill>
                  <a:srgbClr val="000000"/>
                </a:solidFill>
                <a:latin typeface="Calibri"/>
                <a:ea typeface="MS PGothic"/>
              </a:rPr>
              <a:t>3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080" y="744480"/>
            <a:ext cx="4959360" cy="3719520"/>
          </a:xfrm>
          <a:prstGeom prst="rect">
            <a:avLst/>
          </a:prstGeom>
        </p:spPr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720" cy="4465440"/>
          </a:xfrm>
          <a:prstGeom prst="rect">
            <a:avLst/>
          </a:prstGeom>
        </p:spPr>
        <p:txBody>
          <a:bodyPr lIns="90360" tIns="45360" rIns="90360" bIns="4536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3849840" y="9428040"/>
            <a:ext cx="2944800" cy="495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360" tIns="45360" rIns="90360" bIns="45360" anchor="b">
            <a:noAutofit/>
          </a:bodyPr>
          <a:lstStyle/>
          <a:p>
            <a:pPr algn="r">
              <a:lnSpc>
                <a:spcPct val="100000"/>
              </a:lnSpc>
            </a:pPr>
            <a:fld id="{C5A2D37C-FC51-4DAE-A123-3DF37BE5DCA5}" type="slidenum">
              <a:rPr lang="ru-RU" sz="1200" b="0" strike="noStrike" spc="-1">
                <a:solidFill>
                  <a:srgbClr val="000000"/>
                </a:solidFill>
                <a:latin typeface="Calibri"/>
                <a:ea typeface="MS PGothic"/>
              </a:rPr>
              <a:t>4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080" y="744480"/>
            <a:ext cx="4959360" cy="3719520"/>
          </a:xfrm>
          <a:prstGeom prst="rect">
            <a:avLst/>
          </a:prstGeom>
        </p:spPr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720" cy="4465440"/>
          </a:xfrm>
          <a:prstGeom prst="rect">
            <a:avLst/>
          </a:prstGeom>
        </p:spPr>
        <p:txBody>
          <a:bodyPr lIns="90360" tIns="45360" rIns="90360" bIns="4536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10" name="CustomShape 3"/>
          <p:cNvSpPr/>
          <p:nvPr/>
        </p:nvSpPr>
        <p:spPr>
          <a:xfrm>
            <a:off x="3849840" y="9428040"/>
            <a:ext cx="2944800" cy="495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360" tIns="45360" rIns="90360" bIns="45360" anchor="b">
            <a:noAutofit/>
          </a:bodyPr>
          <a:lstStyle/>
          <a:p>
            <a:pPr algn="r">
              <a:lnSpc>
                <a:spcPct val="100000"/>
              </a:lnSpc>
            </a:pPr>
            <a:fld id="{2B3D4181-7858-4024-87E0-857AEF331983}" type="slidenum">
              <a:rPr lang="ru-RU" sz="1200" b="0" strike="noStrike" spc="-1">
                <a:solidFill>
                  <a:srgbClr val="000000"/>
                </a:solidFill>
                <a:latin typeface="Calibri"/>
                <a:ea typeface="MS PGothic"/>
              </a:rPr>
              <a:t>5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080" y="744480"/>
            <a:ext cx="4959360" cy="3719520"/>
          </a:xfrm>
          <a:prstGeom prst="rect">
            <a:avLst/>
          </a:prstGeom>
        </p:spPr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720" cy="4465440"/>
          </a:xfrm>
          <a:prstGeom prst="rect">
            <a:avLst/>
          </a:prstGeom>
        </p:spPr>
        <p:txBody>
          <a:bodyPr lIns="90360" tIns="45360" rIns="90360" bIns="4536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13" name="CustomShape 3"/>
          <p:cNvSpPr/>
          <p:nvPr/>
        </p:nvSpPr>
        <p:spPr>
          <a:xfrm>
            <a:off x="3849840" y="9428040"/>
            <a:ext cx="2944800" cy="495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360" tIns="45360" rIns="90360" bIns="45360" anchor="b">
            <a:noAutofit/>
          </a:bodyPr>
          <a:lstStyle/>
          <a:p>
            <a:pPr algn="r">
              <a:lnSpc>
                <a:spcPct val="100000"/>
              </a:lnSpc>
            </a:pPr>
            <a:fld id="{F784C419-C356-41CD-99D9-8ABB1B5DE631}" type="slidenum">
              <a:rPr lang="ru-RU" sz="1200" b="0" strike="noStrike" spc="-1">
                <a:solidFill>
                  <a:srgbClr val="000000"/>
                </a:solidFill>
                <a:latin typeface="Calibri"/>
                <a:ea typeface="MS PGothic"/>
              </a:rPr>
              <a:t>7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59350" cy="3719512"/>
          </a:xfrm>
          <a:prstGeom prst="rect">
            <a:avLst/>
          </a:prstGeom>
        </p:spPr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720" cy="4465440"/>
          </a:xfrm>
          <a:prstGeom prst="rect">
            <a:avLst/>
          </a:prstGeom>
        </p:spPr>
        <p:txBody>
          <a:bodyPr lIns="90360" tIns="45360" rIns="90360" bIns="4536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16" name="CustomShape 3"/>
          <p:cNvSpPr/>
          <p:nvPr/>
        </p:nvSpPr>
        <p:spPr>
          <a:xfrm>
            <a:off x="3849840" y="9428040"/>
            <a:ext cx="2944800" cy="495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360" tIns="45360" rIns="90360" bIns="45360" anchor="b">
            <a:noAutofit/>
          </a:bodyPr>
          <a:lstStyle/>
          <a:p>
            <a:pPr algn="r">
              <a:lnSpc>
                <a:spcPct val="100000"/>
              </a:lnSpc>
            </a:pPr>
            <a:fld id="{EB9A72F5-7F71-49B1-B3BA-F380022FC37E}" type="slidenum">
              <a:rPr lang="ru-RU" sz="1200" b="0" strike="noStrike" spc="-1">
                <a:solidFill>
                  <a:srgbClr val="000000"/>
                </a:solidFill>
                <a:latin typeface="Calibri"/>
                <a:ea typeface="MS PGothic"/>
              </a:rPr>
              <a:t>8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080" y="744480"/>
            <a:ext cx="4959360" cy="3719520"/>
          </a:xfrm>
          <a:prstGeom prst="rect">
            <a:avLst/>
          </a:prstGeom>
        </p:spPr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720" cy="4465440"/>
          </a:xfrm>
          <a:prstGeom prst="rect">
            <a:avLst/>
          </a:prstGeom>
        </p:spPr>
        <p:txBody>
          <a:bodyPr lIns="90360" tIns="45360" rIns="90360" bIns="4536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19" name="CustomShape 3"/>
          <p:cNvSpPr/>
          <p:nvPr/>
        </p:nvSpPr>
        <p:spPr>
          <a:xfrm>
            <a:off x="3849840" y="9428040"/>
            <a:ext cx="2944800" cy="495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360" tIns="45360" rIns="90360" bIns="45360" anchor="b">
            <a:noAutofit/>
          </a:bodyPr>
          <a:lstStyle/>
          <a:p>
            <a:pPr algn="r">
              <a:lnSpc>
                <a:spcPct val="100000"/>
              </a:lnSpc>
            </a:pPr>
            <a:fld id="{B652CC61-DDF5-4EB5-B418-957F1D2B1743}" type="slidenum">
              <a:rPr lang="ru-RU" sz="1200" b="0" strike="noStrike" spc="-1">
                <a:solidFill>
                  <a:srgbClr val="000000"/>
                </a:solidFill>
                <a:latin typeface="Calibri"/>
                <a:ea typeface="MS PGothic"/>
              </a:rPr>
              <a:t>9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080" y="744480"/>
            <a:ext cx="4959360" cy="3719520"/>
          </a:xfrm>
          <a:prstGeom prst="rect">
            <a:avLst/>
          </a:prstGeom>
        </p:spPr>
      </p:sp>
      <p:sp>
        <p:nvSpPr>
          <p:cNvPr id="221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720" cy="4465440"/>
          </a:xfrm>
          <a:prstGeom prst="rect">
            <a:avLst/>
          </a:prstGeom>
        </p:spPr>
        <p:txBody>
          <a:bodyPr lIns="90360" tIns="45360" rIns="90360" bIns="4536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22" name="CustomShape 3"/>
          <p:cNvSpPr/>
          <p:nvPr/>
        </p:nvSpPr>
        <p:spPr>
          <a:xfrm>
            <a:off x="3849840" y="9428040"/>
            <a:ext cx="2944800" cy="495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360" tIns="45360" rIns="90360" bIns="45360" anchor="b">
            <a:noAutofit/>
          </a:bodyPr>
          <a:lstStyle/>
          <a:p>
            <a:pPr algn="r">
              <a:lnSpc>
                <a:spcPct val="100000"/>
              </a:lnSpc>
            </a:pPr>
            <a:fld id="{5C86BA10-6293-4149-88BF-C203FCD6461D}" type="slidenum">
              <a:rPr lang="ru-RU" sz="1200" b="0" strike="noStrike" spc="-1">
                <a:solidFill>
                  <a:srgbClr val="000000"/>
                </a:solidFill>
                <a:latin typeface="Calibri"/>
                <a:ea typeface="MS PGothic"/>
              </a:rPr>
              <a:t>10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080" y="744480"/>
            <a:ext cx="4959360" cy="3719520"/>
          </a:xfrm>
          <a:prstGeom prst="rect">
            <a:avLst/>
          </a:prstGeom>
        </p:spPr>
      </p:sp>
      <p:sp>
        <p:nvSpPr>
          <p:cNvPr id="224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6720" cy="4465440"/>
          </a:xfrm>
          <a:prstGeom prst="rect">
            <a:avLst/>
          </a:prstGeom>
        </p:spPr>
        <p:txBody>
          <a:bodyPr lIns="90360" tIns="45360" rIns="90360" bIns="4536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25" name="CustomShape 3"/>
          <p:cNvSpPr/>
          <p:nvPr/>
        </p:nvSpPr>
        <p:spPr>
          <a:xfrm>
            <a:off x="3849840" y="9428040"/>
            <a:ext cx="2944800" cy="495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360" tIns="45360" rIns="90360" bIns="45360" anchor="b">
            <a:noAutofit/>
          </a:bodyPr>
          <a:lstStyle/>
          <a:p>
            <a:pPr algn="r">
              <a:lnSpc>
                <a:spcPct val="100000"/>
              </a:lnSpc>
            </a:pPr>
            <a:fld id="{47A1C2BF-598E-454C-8FD7-18C3DEA6F097}" type="slidenum">
              <a:rPr lang="ru-RU" sz="1200" b="0" strike="noStrike" spc="-1">
                <a:solidFill>
                  <a:srgbClr val="000000"/>
                </a:solidFill>
                <a:latin typeface="Calibri"/>
                <a:ea typeface="MS PGothic"/>
              </a:rPr>
              <a:t>11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21040"/>
            <a:ext cx="82292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4C0FF"/>
            </a:gs>
            <a:gs pos="100000">
              <a:srgbClr val="5497FF"/>
            </a:gs>
          </a:gsLst>
          <a:path path="circle">
            <a:fillToRect l="50000" t="10000" r="50000" b="9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0" y="5105520"/>
            <a:ext cx="9142560" cy="1751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ACCBF9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" name="CustomShape 2"/>
          <p:cNvSpPr/>
          <p:nvPr/>
        </p:nvSpPr>
        <p:spPr>
          <a:xfrm>
            <a:off x="0" y="0"/>
            <a:ext cx="9142560" cy="51040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ACCBF9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0" y="3768480"/>
            <a:ext cx="9142560" cy="2284560"/>
          </a:xfrm>
          <a:prstGeom prst="rect">
            <a:avLst/>
          </a:prstGeom>
          <a:gradFill rotWithShape="0">
            <a:gsLst>
              <a:gs pos="0">
                <a:srgbClr val="ACCBF9">
                  <a:alpha val="60000"/>
                </a:srgbClr>
              </a:gs>
              <a:gs pos="100000">
                <a:srgbClr val="FFFFFF">
                  <a:alpha val="0"/>
                </a:srgbClr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0" y="1600200"/>
            <a:ext cx="9142560" cy="510408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FFFFFF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4C0FF"/>
            </a:gs>
            <a:gs pos="100000">
              <a:srgbClr val="5497FF"/>
            </a:gs>
          </a:gsLst>
          <a:path path="circle">
            <a:fillToRect l="50000" t="10000" r="50000" b="9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5105520"/>
            <a:ext cx="9142560" cy="1751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ACCBF9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" name="CustomShape 2"/>
          <p:cNvSpPr/>
          <p:nvPr/>
        </p:nvSpPr>
        <p:spPr>
          <a:xfrm>
            <a:off x="0" y="0"/>
            <a:ext cx="9142560" cy="51040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ACCBF9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4" name="CustomShape 3"/>
          <p:cNvSpPr/>
          <p:nvPr/>
        </p:nvSpPr>
        <p:spPr>
          <a:xfrm>
            <a:off x="0" y="3768480"/>
            <a:ext cx="9142560" cy="2284560"/>
          </a:xfrm>
          <a:prstGeom prst="rect">
            <a:avLst/>
          </a:prstGeom>
          <a:gradFill rotWithShape="0">
            <a:gsLst>
              <a:gs pos="0">
                <a:srgbClr val="ACCBF9">
                  <a:alpha val="60000"/>
                </a:srgbClr>
              </a:gs>
              <a:gs pos="100000">
                <a:srgbClr val="FFFFFF">
                  <a:alpha val="0"/>
                </a:srgbClr>
              </a:gs>
            </a:gsLst>
            <a:lin ang="54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CustomShape 4"/>
          <p:cNvSpPr/>
          <p:nvPr/>
        </p:nvSpPr>
        <p:spPr>
          <a:xfrm>
            <a:off x="0" y="1600200"/>
            <a:ext cx="9142560" cy="5104080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FFFFFF"/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" name="PlaceHolder 5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7" name="PlaceHolder 6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468360" y="1481040"/>
            <a:ext cx="8217000" cy="2810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  <a:spcBef>
                <a:spcPts val="799"/>
              </a:spcBef>
              <a:spcAft>
                <a:spcPts val="300"/>
              </a:spcAft>
            </a:pPr>
            <a:r>
              <a:rPr lang="ru-RU" sz="4000" b="1" strike="noStrike" spc="-1">
                <a:solidFill>
                  <a:srgbClr val="C00000"/>
                </a:solidFill>
                <a:latin typeface="Arial"/>
                <a:ea typeface="DejaVu Sans"/>
              </a:rPr>
              <a:t>Добровольное вступление            в правоотношения по обязательному пенсионному страхованию</a:t>
            </a:r>
            <a:endParaRPr lang="ru-RU" sz="4000" b="0" strike="noStrike" spc="-1"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4137480" y="6308640"/>
            <a:ext cx="8683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  <a:ea typeface="DejaVu Sans"/>
              </a:rPr>
              <a:t>2022 г.</a:t>
            </a:r>
            <a:endParaRPr lang="ru-RU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395280" y="189000"/>
            <a:ext cx="8423280" cy="1366920"/>
          </a:xfrm>
          <a:prstGeom prst="rect">
            <a:avLst/>
          </a:prstGeom>
          <a:solidFill>
            <a:schemeClr val="bg1"/>
          </a:solidFill>
          <a:ln w="12600">
            <a:solidFill>
              <a:schemeClr val="bg1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C00000"/>
                </a:solidFill>
                <a:latin typeface="Tahoma"/>
                <a:ea typeface="DejaVu Sans"/>
              </a:rPr>
              <a:t>Для лиц, добровольно вступивших в правоотношения по ОПС</a:t>
            </a:r>
            <a:endParaRPr lang="ru-RU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C00000"/>
                </a:solidFill>
                <a:latin typeface="Tahoma"/>
                <a:ea typeface="DejaVu Sans"/>
              </a:rPr>
              <a:t> применяющих специальный налоговый режим «Налог на профессиональный доход», и из числа адвокатов, являющихся получателями пенсии за выслугу лет или пенсии по инвалидности в соответствии с Законом РФ от 12 февраля 1993 года № 4468-1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1187280" y="3500280"/>
            <a:ext cx="7251840" cy="942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Arial"/>
                <a:ea typeface="DejaVu Sans"/>
              </a:rPr>
              <a:t>Если общая сумма уплаченных СВ в течение календарного года составляет </a:t>
            </a:r>
            <a:endParaRPr lang="ru-RU" sz="14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400" b="1" strike="noStrike" spc="-1">
                <a:solidFill>
                  <a:srgbClr val="FF0000"/>
                </a:solidFill>
                <a:latin typeface="Arial"/>
                <a:ea typeface="DejaVu Sans"/>
              </a:rPr>
              <a:t>менее фиксированного размера</a:t>
            </a:r>
            <a:r>
              <a:rPr lang="ru-RU" sz="1400" b="0" strike="noStrike" spc="-1">
                <a:solidFill>
                  <a:srgbClr val="FF0000"/>
                </a:solidFill>
                <a:latin typeface="Arial"/>
                <a:ea typeface="DejaVu Sans"/>
              </a:rPr>
              <a:t> </a:t>
            </a:r>
            <a:r>
              <a:rPr lang="ru-RU" sz="1400" b="0" strike="noStrike" spc="-1">
                <a:solidFill>
                  <a:srgbClr val="002060"/>
                </a:solidFill>
                <a:latin typeface="Arial"/>
                <a:ea typeface="DejaVu Sans"/>
              </a:rPr>
              <a:t>– в страховой стаж засчитывается период, определяемый </a:t>
            </a:r>
            <a:r>
              <a:rPr lang="ru-RU" sz="1400" b="1" strike="noStrike" spc="-1">
                <a:solidFill>
                  <a:srgbClr val="FF0000"/>
                </a:solidFill>
                <a:latin typeface="Arial"/>
                <a:ea typeface="DejaVu Sans"/>
              </a:rPr>
              <a:t>пропорционально</a:t>
            </a:r>
            <a:r>
              <a:rPr lang="ru-RU" sz="1400" b="0" strike="noStrike" spc="-1">
                <a:solidFill>
                  <a:srgbClr val="002060"/>
                </a:solidFill>
                <a:latin typeface="Arial"/>
                <a:ea typeface="DejaVu Sans"/>
              </a:rPr>
              <a:t> уплаченным СВ, но не более продолжительности соответствующего расчетного периода</a:t>
            </a:r>
            <a:endParaRPr lang="ru-RU" sz="1400" b="0" strike="noStrike" spc="-1">
              <a:latin typeface="Arial"/>
            </a:endParaRPr>
          </a:p>
        </p:txBody>
      </p:sp>
      <p:pic>
        <p:nvPicPr>
          <p:cNvPr id="170" name="Picture 12" descr="C:\Users\08041\Desktop\Для слайдов\43.jpg"/>
          <p:cNvPicPr/>
          <p:nvPr/>
        </p:nvPicPr>
        <p:blipFill>
          <a:blip r:embed="rId3"/>
          <a:stretch/>
        </p:blipFill>
        <p:spPr>
          <a:xfrm>
            <a:off x="264960" y="3573360"/>
            <a:ext cx="795600" cy="905040"/>
          </a:xfrm>
          <a:prstGeom prst="rect">
            <a:avLst/>
          </a:prstGeom>
          <a:ln>
            <a:noFill/>
          </a:ln>
        </p:spPr>
      </p:pic>
      <p:sp>
        <p:nvSpPr>
          <p:cNvPr id="171" name="CustomShape 3"/>
          <p:cNvSpPr/>
          <p:nvPr/>
        </p:nvSpPr>
        <p:spPr>
          <a:xfrm>
            <a:off x="395280" y="1881360"/>
            <a:ext cx="8290080" cy="97020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cap="rnd">
            <a:solidFill>
              <a:srgbClr val="7B8BA6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281"/>
              </a:spcBef>
            </a:pP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В страховой стаж засчитывается период, равный соответствующему расчетному периоду,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если общая сумма уплаченных страховых взносов в течение календарного года составила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1" strike="noStrike" spc="-1">
                <a:solidFill>
                  <a:srgbClr val="002060"/>
                </a:solidFill>
                <a:latin typeface="Tahoma"/>
                <a:ea typeface="DejaVu Sans"/>
              </a:rPr>
              <a:t>не менее фиксированного размера страховых взносов</a:t>
            </a: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 на ОПС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(установлен статьей 430 НК РФ)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endParaRPr lang="ru-RU" sz="1400" b="0" strike="noStrike" spc="-1">
              <a:latin typeface="Arial"/>
            </a:endParaRPr>
          </a:p>
        </p:txBody>
      </p:sp>
      <p:pic>
        <p:nvPicPr>
          <p:cNvPr id="172" name="Picture 13" descr="C:\Users\08041\Desktop\Для слайдов\44.jpg"/>
          <p:cNvPicPr/>
          <p:nvPr/>
        </p:nvPicPr>
        <p:blipFill>
          <a:blip r:embed="rId4"/>
          <a:stretch/>
        </p:blipFill>
        <p:spPr>
          <a:xfrm>
            <a:off x="287280" y="4941720"/>
            <a:ext cx="754200" cy="754200"/>
          </a:xfrm>
          <a:prstGeom prst="rect">
            <a:avLst/>
          </a:prstGeom>
          <a:ln>
            <a:noFill/>
          </a:ln>
        </p:spPr>
      </p:pic>
      <p:sp>
        <p:nvSpPr>
          <p:cNvPr id="173" name="CustomShape 4"/>
          <p:cNvSpPr/>
          <p:nvPr/>
        </p:nvSpPr>
        <p:spPr>
          <a:xfrm>
            <a:off x="1476360" y="4797360"/>
            <a:ext cx="6962760" cy="68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300" b="1" i="1" u="sng" strike="noStrike" spc="-1">
                <a:solidFill>
                  <a:srgbClr val="002060"/>
                </a:solidFill>
                <a:uFillTx/>
                <a:latin typeface="Arial"/>
                <a:ea typeface="DejaVu Sans"/>
              </a:rPr>
              <a:t>Справочная информация:  </a:t>
            </a:r>
            <a:endParaRPr lang="ru-RU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300" b="1" strike="noStrike" spc="-1">
                <a:solidFill>
                  <a:srgbClr val="002060"/>
                </a:solidFill>
                <a:latin typeface="Arial"/>
                <a:ea typeface="DejaVu Sans"/>
              </a:rPr>
              <a:t>Фиксированный размер СВ </a:t>
            </a:r>
            <a:r>
              <a:rPr lang="ru-RU" sz="1300" b="0" strike="noStrike" spc="-1">
                <a:solidFill>
                  <a:srgbClr val="002060"/>
                </a:solidFill>
                <a:latin typeface="Arial"/>
                <a:ea typeface="DejaVu Sans"/>
              </a:rPr>
              <a:t>в 2022 году составляет </a:t>
            </a:r>
            <a:r>
              <a:rPr lang="ru-RU" sz="1300" b="1" strike="noStrike" spc="-1">
                <a:solidFill>
                  <a:srgbClr val="002060"/>
                </a:solidFill>
                <a:latin typeface="Arial"/>
                <a:ea typeface="DejaVu Sans"/>
              </a:rPr>
              <a:t>-  34 445,00 рублей </a:t>
            </a:r>
            <a:endParaRPr lang="ru-RU" sz="13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" name="Group 1"/>
          <p:cNvGrpSpPr/>
          <p:nvPr/>
        </p:nvGrpSpPr>
        <p:grpSpPr>
          <a:xfrm>
            <a:off x="755640" y="1268280"/>
            <a:ext cx="7947000" cy="952560"/>
            <a:chOff x="755640" y="1268280"/>
            <a:chExt cx="7947000" cy="952560"/>
          </a:xfrm>
        </p:grpSpPr>
        <p:sp>
          <p:nvSpPr>
            <p:cNvPr id="175" name="CustomShape 2"/>
            <p:cNvSpPr/>
            <p:nvPr/>
          </p:nvSpPr>
          <p:spPr>
            <a:xfrm>
              <a:off x="853920" y="1268280"/>
              <a:ext cx="7809120" cy="952560"/>
            </a:xfrm>
            <a:prstGeom prst="roundRect">
              <a:avLst>
                <a:gd name="adj" fmla="val 16667"/>
              </a:avLst>
            </a:prstGeom>
            <a:solidFill>
              <a:schemeClr val="accent4">
                <a:lumMod val="60000"/>
                <a:lumOff val="40000"/>
              </a:schemeClr>
            </a:solidFill>
            <a:ln cap="rnd">
              <a:solidFill>
                <a:srgbClr val="C00000"/>
              </a:solidFill>
              <a:round/>
            </a:ln>
            <a:effectLst>
              <a:outerShdw blurRad="45000" dist="2484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just">
                <a:lnSpc>
                  <a:spcPct val="100000"/>
                </a:lnSpc>
              </a:pPr>
              <a:endParaRPr lang="ru-RU" sz="1800" b="0" strike="noStrike" spc="-1">
                <a:latin typeface="Arial"/>
              </a:endParaRPr>
            </a:p>
            <a:p>
              <a:pPr algn="just">
                <a:lnSpc>
                  <a:spcPct val="100000"/>
                </a:lnSpc>
              </a:pPr>
              <a:endParaRPr lang="ru-RU" sz="1800" b="0" strike="noStrike" spc="-1">
                <a:latin typeface="Arial"/>
              </a:endParaRPr>
            </a:p>
          </p:txBody>
        </p:sp>
        <p:sp>
          <p:nvSpPr>
            <p:cNvPr id="176" name="CustomShape 3"/>
            <p:cNvSpPr/>
            <p:nvPr/>
          </p:nvSpPr>
          <p:spPr>
            <a:xfrm>
              <a:off x="755640" y="1268280"/>
              <a:ext cx="7947000" cy="9421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ctr">
                <a:lnSpc>
                  <a:spcPct val="100000"/>
                </a:lnSpc>
              </a:pPr>
              <a:r>
                <a:rPr lang="ru-RU" sz="1400" b="0" strike="noStrike" spc="-1">
                  <a:solidFill>
                    <a:srgbClr val="002060"/>
                  </a:solidFill>
                  <a:latin typeface="Tahoma"/>
                  <a:ea typeface="DejaVu Sans"/>
                </a:rPr>
                <a:t>Лица, добровольно вступившие в правоотношения по обязательному пенсионному страхованию, признаются работающими в целях определения выплат суммы страховой пенсии, фиксированной выплаты к страховой пенсии (с учетом повышения фиксированной выплаты к страховой пенсии) с учетом индексации:</a:t>
              </a:r>
              <a:endParaRPr lang="ru-RU" sz="1400" b="0" strike="noStrike" spc="-1">
                <a:latin typeface="Arial"/>
              </a:endParaRPr>
            </a:p>
          </p:txBody>
        </p:sp>
      </p:grpSp>
      <p:grpSp>
        <p:nvGrpSpPr>
          <p:cNvPr id="177" name="Group 4"/>
          <p:cNvGrpSpPr/>
          <p:nvPr/>
        </p:nvGrpSpPr>
        <p:grpSpPr>
          <a:xfrm>
            <a:off x="250920" y="2349360"/>
            <a:ext cx="8601120" cy="515880"/>
            <a:chOff x="250920" y="2349360"/>
            <a:chExt cx="8601120" cy="515880"/>
          </a:xfrm>
        </p:grpSpPr>
        <p:sp>
          <p:nvSpPr>
            <p:cNvPr id="178" name="CustomShape 5"/>
            <p:cNvSpPr/>
            <p:nvPr/>
          </p:nvSpPr>
          <p:spPr>
            <a:xfrm>
              <a:off x="943920" y="2349360"/>
              <a:ext cx="7908120" cy="5158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just">
                <a:lnSpc>
                  <a:spcPct val="100000"/>
                </a:lnSpc>
              </a:pPr>
              <a:r>
                <a:rPr lang="ru-RU" sz="1400" b="0" strike="noStrike" spc="-1">
                  <a:solidFill>
                    <a:srgbClr val="002060"/>
                  </a:solidFill>
                  <a:latin typeface="Arial"/>
                  <a:ea typeface="DejaVu Sans"/>
                </a:rPr>
                <a:t>Граждане РФ, работающие за пределами территории Российской Федерации, в целях уплаты СВ в ПФР за себя (категория  страхователя «51») </a:t>
              </a:r>
              <a:endParaRPr lang="ru-RU" sz="1400" b="0" strike="noStrike" spc="-1">
                <a:latin typeface="Arial"/>
              </a:endParaRPr>
            </a:p>
          </p:txBody>
        </p:sp>
        <p:pic>
          <p:nvPicPr>
            <p:cNvPr id="179" name="Picture 13" descr="C:\Users\08041\Desktop\Для слайдов\44.jpg"/>
            <p:cNvPicPr/>
            <p:nvPr/>
          </p:nvPicPr>
          <p:blipFill>
            <a:blip r:embed="rId3"/>
            <a:stretch/>
          </p:blipFill>
          <p:spPr>
            <a:xfrm>
              <a:off x="250920" y="2349360"/>
              <a:ext cx="493200" cy="492120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80" name="Group 6"/>
          <p:cNvGrpSpPr/>
          <p:nvPr/>
        </p:nvGrpSpPr>
        <p:grpSpPr>
          <a:xfrm>
            <a:off x="250920" y="2852640"/>
            <a:ext cx="8602560" cy="729000"/>
            <a:chOff x="250920" y="2852640"/>
            <a:chExt cx="8602560" cy="729000"/>
          </a:xfrm>
        </p:grpSpPr>
        <p:sp>
          <p:nvSpPr>
            <p:cNvPr id="181" name="CustomShape 7"/>
            <p:cNvSpPr/>
            <p:nvPr/>
          </p:nvSpPr>
          <p:spPr>
            <a:xfrm>
              <a:off x="943920" y="2852640"/>
              <a:ext cx="7909560" cy="7290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just">
                <a:lnSpc>
                  <a:spcPct val="100000"/>
                </a:lnSpc>
              </a:pPr>
              <a:r>
                <a:rPr lang="ru-RU" sz="1400" b="0" strike="noStrike" spc="-1">
                  <a:solidFill>
                    <a:srgbClr val="002060"/>
                  </a:solidFill>
                  <a:latin typeface="Tahoma"/>
                  <a:ea typeface="DejaVu Sans"/>
                </a:rPr>
                <a:t>Физические лица в целях уплаты СВ в ПФР за себя, применяющие специальный налоговый режим «Налог на профессиональный доход», постоянно или временно проживающие на территории Российской Федерации</a:t>
              </a:r>
              <a:r>
                <a:rPr lang="ru-RU" sz="1400" b="0" strike="noStrike" spc="-1">
                  <a:solidFill>
                    <a:srgbClr val="002060"/>
                  </a:solidFill>
                  <a:latin typeface="Arial"/>
                  <a:ea typeface="DejaVu Sans"/>
                </a:rPr>
                <a:t> (категория  страхователя «56»)</a:t>
              </a:r>
              <a:endParaRPr lang="ru-RU" sz="1400" b="0" strike="noStrike" spc="-1">
                <a:latin typeface="Arial"/>
              </a:endParaRPr>
            </a:p>
          </p:txBody>
        </p:sp>
        <p:pic>
          <p:nvPicPr>
            <p:cNvPr id="182" name="Picture 13" descr="C:\Users\08041\Desktop\Для слайдов\44.jpg"/>
            <p:cNvPicPr/>
            <p:nvPr/>
          </p:nvPicPr>
          <p:blipFill>
            <a:blip r:embed="rId3"/>
            <a:stretch/>
          </p:blipFill>
          <p:spPr>
            <a:xfrm>
              <a:off x="250920" y="2997000"/>
              <a:ext cx="493200" cy="4939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83" name="CustomShape 8"/>
          <p:cNvSpPr/>
          <p:nvPr/>
        </p:nvSpPr>
        <p:spPr>
          <a:xfrm>
            <a:off x="324000" y="4365720"/>
            <a:ext cx="8568000" cy="50184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rgbClr val="C00000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0000"/>
                </a:solidFill>
                <a:latin typeface="Tahoma"/>
                <a:ea typeface="DejaVu Sans"/>
              </a:rPr>
              <a:t>В соответствии со статьей 7 Федерального закона от 15.12.2001  № 167-ФЗ </a:t>
            </a:r>
            <a:endParaRPr lang="ru-RU" sz="1400" b="0" strike="noStrike" spc="-1">
              <a:latin typeface="Arial"/>
            </a:endParaRPr>
          </a:p>
          <a:p>
            <a:pPr marL="914400"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000000"/>
                </a:solidFill>
                <a:latin typeface="Tahoma"/>
                <a:ea typeface="DejaVu Sans"/>
              </a:rPr>
              <a:t>не признаются застрахованными лицами</a:t>
            </a:r>
            <a:r>
              <a:rPr lang="ru-RU" sz="1400" b="0" strike="noStrike" spc="-1">
                <a:solidFill>
                  <a:srgbClr val="000000"/>
                </a:solidFill>
                <a:latin typeface="Tahoma"/>
                <a:ea typeface="DejaVu Sans"/>
              </a:rPr>
              <a:t>: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84" name="CustomShape 9"/>
          <p:cNvSpPr/>
          <p:nvPr/>
        </p:nvSpPr>
        <p:spPr>
          <a:xfrm>
            <a:off x="2050920" y="5013360"/>
            <a:ext cx="6801120" cy="1581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400" b="0" strike="noStrike" spc="-1">
                <a:solidFill>
                  <a:srgbClr val="000000"/>
                </a:solidFill>
                <a:latin typeface="Tahoma"/>
                <a:ea typeface="DejaVu Sans"/>
              </a:rPr>
              <a:t>применяющие специальный налоговый режим «Налог на профессиональный доход», получающие выплаты за деятельность по гражданско-правовым договорам и не работающие по трудовому договору</a:t>
            </a:r>
            <a:endParaRPr lang="ru-RU" sz="14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400" b="0" strike="noStrike" spc="-1">
                <a:solidFill>
                  <a:srgbClr val="000000"/>
                </a:solidFill>
                <a:latin typeface="Tahoma"/>
                <a:ea typeface="DejaVu Sans"/>
              </a:rPr>
              <a:t>адвокаты, являющихся получателями пенсии за выслугу лет или пенсии по инвалидности в соответствии с Законом РФ от 12 февраля 1993 года № 4468-1 </a:t>
            </a:r>
            <a:endParaRPr lang="ru-RU" sz="14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>
              <a:latin typeface="Arial"/>
            </a:endParaRPr>
          </a:p>
        </p:txBody>
      </p:sp>
      <p:pic>
        <p:nvPicPr>
          <p:cNvPr id="185" name="Picture 12" descr="C:\Users\08041\Desktop\Для слайдов\43.jpg"/>
          <p:cNvPicPr/>
          <p:nvPr/>
        </p:nvPicPr>
        <p:blipFill>
          <a:blip r:embed="rId4"/>
          <a:stretch/>
        </p:blipFill>
        <p:spPr>
          <a:xfrm>
            <a:off x="971640" y="5238720"/>
            <a:ext cx="681120" cy="709920"/>
          </a:xfrm>
          <a:prstGeom prst="rect">
            <a:avLst/>
          </a:prstGeom>
          <a:ln>
            <a:noFill/>
          </a:ln>
        </p:spPr>
      </p:pic>
      <p:grpSp>
        <p:nvGrpSpPr>
          <p:cNvPr id="186" name="Group 10"/>
          <p:cNvGrpSpPr/>
          <p:nvPr/>
        </p:nvGrpSpPr>
        <p:grpSpPr>
          <a:xfrm>
            <a:off x="250920" y="3573360"/>
            <a:ext cx="8628120" cy="729000"/>
            <a:chOff x="250920" y="3573360"/>
            <a:chExt cx="8628120" cy="729000"/>
          </a:xfrm>
        </p:grpSpPr>
        <p:sp>
          <p:nvSpPr>
            <p:cNvPr id="187" name="CustomShape 11"/>
            <p:cNvSpPr/>
            <p:nvPr/>
          </p:nvSpPr>
          <p:spPr>
            <a:xfrm>
              <a:off x="971640" y="3573360"/>
              <a:ext cx="7907400" cy="72900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 algn="just">
                <a:lnSpc>
                  <a:spcPct val="100000"/>
                </a:lnSpc>
              </a:pPr>
              <a:r>
                <a:rPr lang="ru-RU" sz="1400" b="0" strike="noStrike" spc="-1">
                  <a:solidFill>
                    <a:srgbClr val="002060"/>
                  </a:solidFill>
                  <a:latin typeface="Arial"/>
                  <a:ea typeface="DejaVu Sans"/>
                </a:rPr>
                <a:t>физические лица из числа адвокатов, являющихся получателями пенсии за выслугу лет или пенсии по инвалидности в соответствии с Законом РФ от 12 февраля 1993 года № 4468-1 (категория  страхователя «57») </a:t>
              </a:r>
              <a:endParaRPr lang="ru-RU" sz="1400" b="0" strike="noStrike" spc="-1">
                <a:latin typeface="Arial"/>
              </a:endParaRPr>
            </a:p>
          </p:txBody>
        </p:sp>
        <p:pic>
          <p:nvPicPr>
            <p:cNvPr id="188" name="Picture 13" descr="C:\Users\08041\Desktop\Для слайдов\44.jpg"/>
            <p:cNvPicPr/>
            <p:nvPr/>
          </p:nvPicPr>
          <p:blipFill>
            <a:blip r:embed="rId3"/>
            <a:stretch/>
          </p:blipFill>
          <p:spPr>
            <a:xfrm>
              <a:off x="250920" y="3654360"/>
              <a:ext cx="493560" cy="49320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89" name="CustomShape 12"/>
          <p:cNvSpPr/>
          <p:nvPr/>
        </p:nvSpPr>
        <p:spPr>
          <a:xfrm>
            <a:off x="547560" y="189000"/>
            <a:ext cx="8421840" cy="862200"/>
          </a:xfrm>
          <a:prstGeom prst="rect">
            <a:avLst/>
          </a:prstGeom>
          <a:solidFill>
            <a:schemeClr val="bg1"/>
          </a:solidFill>
          <a:ln w="12600">
            <a:solidFill>
              <a:schemeClr val="bg1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C00000"/>
                </a:solidFill>
                <a:latin typeface="Tahoma"/>
                <a:ea typeface="DejaVu Sans"/>
              </a:rPr>
              <a:t>Лица, добровольно вступившие в правоотношения по обязательному пенсионному страхованию, которые признаются работающими</a:t>
            </a:r>
            <a:endParaRPr lang="ru-RU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3809880" y="6172200"/>
            <a:ext cx="1827360" cy="36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fld id="{D3A12739-6FC3-4B79-BC61-B785C5F3B1B1}" type="slidenum">
              <a:rPr lang="ru-RU" sz="1200" b="1" strike="noStrike" spc="-1">
                <a:solidFill>
                  <a:srgbClr val="808080"/>
                </a:solidFill>
                <a:latin typeface="Trebuchet MS"/>
                <a:ea typeface="DejaVu Sans"/>
              </a:rPr>
              <a:t>12</a:t>
            </a:fld>
            <a:endParaRPr lang="ru-RU" sz="1200" b="0" strike="noStrike" spc="-1">
              <a:latin typeface="Arial"/>
            </a:endParaRPr>
          </a:p>
        </p:txBody>
      </p:sp>
      <p:sp>
        <p:nvSpPr>
          <p:cNvPr id="191" name="CustomShape 2"/>
          <p:cNvSpPr/>
          <p:nvPr/>
        </p:nvSpPr>
        <p:spPr>
          <a:xfrm>
            <a:off x="395280" y="189000"/>
            <a:ext cx="8423280" cy="1150920"/>
          </a:xfrm>
          <a:prstGeom prst="rect">
            <a:avLst/>
          </a:prstGeom>
          <a:solidFill>
            <a:schemeClr val="bg1"/>
          </a:solidFill>
          <a:ln w="12600">
            <a:solidFill>
              <a:schemeClr val="bg1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C00000"/>
                </a:solidFill>
                <a:latin typeface="Tahoma"/>
                <a:ea typeface="DejaVu Sans"/>
              </a:rPr>
              <a:t>Учет сведений об уплаченных страховых взносах </a:t>
            </a:r>
            <a:endParaRPr lang="ru-RU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C00000"/>
                </a:solidFill>
                <a:latin typeface="Tahoma"/>
                <a:ea typeface="DejaVu Sans"/>
              </a:rPr>
              <a:t>на индивидуальных лицевых счетах лиц, добровольно вступивших в правоотношения по обязательному пенсионному страхованию</a:t>
            </a:r>
            <a:endParaRPr lang="ru-RU" sz="1600" b="0" strike="noStrike" spc="-1">
              <a:latin typeface="Arial"/>
            </a:endParaRPr>
          </a:p>
        </p:txBody>
      </p:sp>
      <p:grpSp>
        <p:nvGrpSpPr>
          <p:cNvPr id="192" name="Group 3"/>
          <p:cNvGrpSpPr/>
          <p:nvPr/>
        </p:nvGrpSpPr>
        <p:grpSpPr>
          <a:xfrm>
            <a:off x="395280" y="1844640"/>
            <a:ext cx="8568000" cy="2159280"/>
            <a:chOff x="395280" y="1844640"/>
            <a:chExt cx="8568000" cy="2159280"/>
          </a:xfrm>
        </p:grpSpPr>
        <p:sp>
          <p:nvSpPr>
            <p:cNvPr id="193" name="CustomShape 4"/>
            <p:cNvSpPr/>
            <p:nvPr/>
          </p:nvSpPr>
          <p:spPr>
            <a:xfrm>
              <a:off x="395280" y="1844640"/>
              <a:ext cx="8423280" cy="2159280"/>
            </a:xfrm>
            <a:prstGeom prst="roundRect">
              <a:avLst>
                <a:gd name="adj" fmla="val 16667"/>
              </a:avLst>
            </a:prstGeom>
            <a:solidFill>
              <a:schemeClr val="accent4">
                <a:lumMod val="60000"/>
                <a:lumOff val="40000"/>
              </a:schemeClr>
            </a:solidFill>
            <a:ln cap="rnd">
              <a:solidFill>
                <a:srgbClr val="C00000"/>
              </a:solidFill>
              <a:round/>
            </a:ln>
            <a:effectLst>
              <a:outerShdw blurRad="45000" dist="2484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just">
                <a:lnSpc>
                  <a:spcPct val="100000"/>
                </a:lnSpc>
              </a:pPr>
              <a:endParaRPr lang="ru-RU" sz="1800" b="0" strike="noStrike" spc="-1">
                <a:latin typeface="Arial"/>
              </a:endParaRPr>
            </a:p>
            <a:p>
              <a:pPr algn="just">
                <a:lnSpc>
                  <a:spcPct val="100000"/>
                </a:lnSpc>
              </a:pPr>
              <a:endParaRPr lang="ru-RU" sz="1800" b="0" strike="noStrike" spc="-1">
                <a:latin typeface="Arial"/>
              </a:endParaRPr>
            </a:p>
          </p:txBody>
        </p:sp>
        <p:sp>
          <p:nvSpPr>
            <p:cNvPr id="194" name="CustomShape 5"/>
            <p:cNvSpPr/>
            <p:nvPr/>
          </p:nvSpPr>
          <p:spPr>
            <a:xfrm>
              <a:off x="861120" y="2375640"/>
              <a:ext cx="8102160" cy="7495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195" name="CustomShape 6"/>
          <p:cNvSpPr/>
          <p:nvPr/>
        </p:nvSpPr>
        <p:spPr>
          <a:xfrm>
            <a:off x="503280" y="1890720"/>
            <a:ext cx="8207640" cy="2022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В соответствии с пунктом 36 Инструкции о порядке ведения индивидуального (персонифицированного) учета сведений о зарегистрированных лицах, утвержденной приказом Минтруда России от 22 апреля 2020 г. № 211н «Об утверждении Инструкции о порядке ведения индивидуального (персонифицированного) учета сведений о зарегистрированных лицах» территориальный орган ПФР вносит на индивидуальные лицевые счета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 сведения о физических лицах, самостоятельно уплачивающих страховые взносы, добровольно вступивших в правоотношения по обязательному пенсионному страхованию в соответствии со статьей 29 Федерального закона от 15 декабря 2001 г. № 167-ФЗ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500" b="1" strike="noStrike" spc="-1">
                <a:solidFill>
                  <a:srgbClr val="000000"/>
                </a:solidFill>
                <a:latin typeface="Arial"/>
                <a:ea typeface="DejaVu Sans"/>
              </a:rPr>
              <a:t>ежегодно - до 1 марта, следующего за истекшим календарным годом.</a:t>
            </a:r>
            <a:endParaRPr lang="ru-RU" sz="1500" b="0" strike="noStrike" spc="-1">
              <a:latin typeface="Arial"/>
            </a:endParaRPr>
          </a:p>
        </p:txBody>
      </p:sp>
      <p:sp>
        <p:nvSpPr>
          <p:cNvPr id="196" name="CustomShape 7"/>
          <p:cNvSpPr/>
          <p:nvPr/>
        </p:nvSpPr>
        <p:spPr>
          <a:xfrm>
            <a:off x="1380960" y="4508640"/>
            <a:ext cx="7463160" cy="1063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600" b="0" strike="noStrike" spc="-1">
                <a:solidFill>
                  <a:srgbClr val="000000"/>
                </a:solidFill>
                <a:latin typeface="Arial"/>
                <a:ea typeface="DejaVu Sans"/>
              </a:rPr>
              <a:t>Сроки внесения на индивидуальные лицевые счета застрахованных лиц сведений о физических лицах, подавших заявления о прекращении добровольных правоотношений по обязательному пенсионному страхованию до истечения текущего календарного года — 5 рабочих дней </a:t>
            </a:r>
            <a:endParaRPr lang="ru-RU" sz="1600" b="0" strike="noStrike" spc="-1">
              <a:latin typeface="Arial"/>
            </a:endParaRPr>
          </a:p>
        </p:txBody>
      </p:sp>
      <p:pic>
        <p:nvPicPr>
          <p:cNvPr id="197" name="Picture 12" descr="C:\Users\08041\Desktop\Для слайдов\43.jpg"/>
          <p:cNvPicPr/>
          <p:nvPr/>
        </p:nvPicPr>
        <p:blipFill>
          <a:blip r:embed="rId2"/>
          <a:stretch/>
        </p:blipFill>
        <p:spPr>
          <a:xfrm>
            <a:off x="144360" y="4589640"/>
            <a:ext cx="1113120" cy="1160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1979640" y="2855520"/>
            <a:ext cx="5183280" cy="57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200" b="1" strike="noStrike" spc="-1">
                <a:solidFill>
                  <a:srgbClr val="002060"/>
                </a:solidFill>
                <a:latin typeface="Tahoma"/>
                <a:ea typeface="DejaVu Sans"/>
              </a:rPr>
              <a:t>Спасибо за внимание!</a:t>
            </a:r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609480" y="2492280"/>
            <a:ext cx="8102880" cy="71928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cap="rnd">
            <a:solidFill>
              <a:srgbClr val="7B8BA6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 marL="216000" indent="-214920" algn="just">
              <a:lnSpc>
                <a:spcPct val="100000"/>
              </a:lnSpc>
              <a:buClr>
                <a:srgbClr val="002060"/>
              </a:buClr>
              <a:buFont typeface="Arial"/>
              <a:buAutoNum type="arabicPeriod"/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 Граждане РФ, работающие за пределами территории России, в целях уплаты </a:t>
            </a:r>
            <a:endParaRPr lang="ru-RU" sz="14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страховых взносов в ПФР за себя</a:t>
            </a:r>
            <a:endParaRPr lang="ru-RU" sz="14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300" b="0" strike="noStrike" spc="-1">
                <a:solidFill>
                  <a:srgbClr val="002060"/>
                </a:solidFill>
                <a:latin typeface="Trebuchet MS"/>
                <a:ea typeface="DejaVu Sans"/>
              </a:rPr>
              <a:t> </a:t>
            </a:r>
            <a:endParaRPr lang="ru-RU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3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C00000"/>
                </a:solidFill>
                <a:latin typeface="Tahoma"/>
                <a:ea typeface="DejaVu Sans"/>
              </a:rPr>
              <a:t>категория 51:</a:t>
            </a:r>
            <a:endParaRPr lang="ru-RU" sz="14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400" b="0" strike="noStrike" spc="-1">
              <a:latin typeface="Arial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179280" y="260280"/>
            <a:ext cx="8855280" cy="106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2060"/>
                </a:solidFill>
                <a:latin typeface="Tahoma"/>
                <a:ea typeface="DejaVu Sans"/>
              </a:rPr>
              <a:t>Статьей 29 Федерального закона от 15.12.2001 № 167-ФЗ </a:t>
            </a:r>
            <a:endParaRPr lang="ru-RU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2060"/>
                </a:solidFill>
                <a:latin typeface="Tahoma"/>
                <a:ea typeface="DejaVu Sans"/>
              </a:rPr>
              <a:t>«Об обязательном пенсионном страховании в Российской Федерации» определен круг лиц, которые вправе вступить в добровольные </a:t>
            </a:r>
            <a:endParaRPr lang="ru-RU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002060"/>
                </a:solidFill>
                <a:latin typeface="Tahoma"/>
                <a:ea typeface="DejaVu Sans"/>
              </a:rPr>
              <a:t>правоотношения по обязательному пенсионному страхованию</a:t>
            </a:r>
            <a:endParaRPr lang="ru-RU" sz="1600" b="0" strike="noStrike" spc="-1">
              <a:latin typeface="Arial"/>
            </a:endParaRPr>
          </a:p>
        </p:txBody>
      </p:sp>
      <p:pic>
        <p:nvPicPr>
          <p:cNvPr id="94" name="Picture 2"/>
          <p:cNvPicPr/>
          <p:nvPr/>
        </p:nvPicPr>
        <p:blipFill>
          <a:blip r:embed="rId3"/>
          <a:stretch/>
        </p:blipFill>
        <p:spPr>
          <a:xfrm>
            <a:off x="7699320" y="3824280"/>
            <a:ext cx="868680" cy="873360"/>
          </a:xfrm>
          <a:prstGeom prst="rect">
            <a:avLst/>
          </a:prstGeom>
          <a:ln>
            <a:noFill/>
          </a:ln>
        </p:spPr>
      </p:pic>
      <p:sp>
        <p:nvSpPr>
          <p:cNvPr id="95" name="CustomShape 3"/>
          <p:cNvSpPr/>
          <p:nvPr/>
        </p:nvSpPr>
        <p:spPr>
          <a:xfrm>
            <a:off x="720720" y="4057560"/>
            <a:ext cx="6729480" cy="515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4400" algn="ctr">
              <a:lnSpc>
                <a:spcPct val="100000"/>
              </a:lnSpc>
              <a:buClr>
                <a:srgbClr val="002060"/>
              </a:buClr>
              <a:buFont typeface="Symbol"/>
              <a:buChar char="-"/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физические лица, работающие по приглашению иностранной организации и оформившие с ней соответствующие трудовые отношения;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96" name="CustomShape 4"/>
          <p:cNvSpPr/>
          <p:nvPr/>
        </p:nvSpPr>
        <p:spPr>
          <a:xfrm>
            <a:off x="2409840" y="5157720"/>
            <a:ext cx="6459840" cy="515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4400" algn="ctr">
              <a:lnSpc>
                <a:spcPct val="100000"/>
              </a:lnSpc>
              <a:buClr>
                <a:srgbClr val="002060"/>
              </a:buClr>
              <a:buFont typeface="Symbol"/>
              <a:buChar char="-"/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физические лица, самостоятельно по договоренности с иностранной организацией, заключившие контракт.</a:t>
            </a:r>
            <a:endParaRPr lang="ru-RU" sz="1400" b="0" strike="noStrike" spc="-1">
              <a:latin typeface="Arial"/>
            </a:endParaRPr>
          </a:p>
        </p:txBody>
      </p:sp>
      <p:pic>
        <p:nvPicPr>
          <p:cNvPr id="97" name="Picture 4" descr="C:\Users\08041\Desktop\Для слайдов\21.jpg"/>
          <p:cNvPicPr/>
          <p:nvPr/>
        </p:nvPicPr>
        <p:blipFill>
          <a:blip r:embed="rId4"/>
          <a:stretch/>
        </p:blipFill>
        <p:spPr>
          <a:xfrm>
            <a:off x="1044720" y="4869000"/>
            <a:ext cx="1149480" cy="1006560"/>
          </a:xfrm>
          <a:prstGeom prst="rect">
            <a:avLst/>
          </a:prstGeom>
          <a:ln>
            <a:noFill/>
          </a:ln>
        </p:spPr>
      </p:pic>
      <p:sp>
        <p:nvSpPr>
          <p:cNvPr id="98" name="CustomShape 5"/>
          <p:cNvSpPr/>
          <p:nvPr/>
        </p:nvSpPr>
        <p:spPr>
          <a:xfrm>
            <a:off x="609480" y="1627200"/>
            <a:ext cx="8101080" cy="505080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cap="rnd">
            <a:solidFill>
              <a:srgbClr val="7B8BA6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C00000"/>
                </a:solidFill>
                <a:latin typeface="Tahoma"/>
                <a:ea typeface="DejaVu Sans"/>
              </a:rPr>
              <a:t>При регистрации указанных страхователей в подсистеме АСВ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C00000"/>
                </a:solidFill>
                <a:latin typeface="Tahoma"/>
                <a:ea typeface="DejaVu Sans"/>
              </a:rPr>
              <a:t>им присваивается соответствующий код категории </a:t>
            </a:r>
            <a:endParaRPr lang="ru-RU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473040" y="404640"/>
            <a:ext cx="8194680" cy="97632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cap="rnd">
            <a:solidFill>
              <a:srgbClr val="7B8BA6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2. Физические лица в целях уплаты СВ за другое физическое лицо,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за которое не осуществляется уплата СВ страхователем в соответствии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с Федеральным законом № 167-ФЗ и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законодательством Российской Федерации о налогах и сборах 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00" name="CustomShape 2"/>
          <p:cNvSpPr/>
          <p:nvPr/>
        </p:nvSpPr>
        <p:spPr>
          <a:xfrm>
            <a:off x="544680" y="1719360"/>
            <a:ext cx="6788160" cy="515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4400" algn="ctr">
              <a:lnSpc>
                <a:spcPct val="100000"/>
              </a:lnSpc>
              <a:buClr>
                <a:srgbClr val="002060"/>
              </a:buClr>
              <a:buFont typeface="Symbol"/>
              <a:buChar char=""/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муж уплачивает страховые взносы за жену, занятую ведением домашнего хозяйства и (или) воспитанием детей («домохозяйка»);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01" name="CustomShape 3"/>
          <p:cNvSpPr/>
          <p:nvPr/>
        </p:nvSpPr>
        <p:spPr>
          <a:xfrm>
            <a:off x="1258920" y="2306520"/>
            <a:ext cx="7635960" cy="165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4400" algn="ctr">
              <a:lnSpc>
                <a:spcPct val="100000"/>
              </a:lnSpc>
              <a:buClr>
                <a:srgbClr val="002060"/>
              </a:buClr>
              <a:buFont typeface="Symbol"/>
              <a:buChar char="-"/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родители уплачивают страховые взносы за детей, являющихся учащимися старших классов, студентами, обучающимися в образовательном учреждении на очной форме.</a:t>
            </a:r>
            <a:endParaRPr lang="ru-RU" sz="1400" b="0" strike="noStrike" spc="-1">
              <a:latin typeface="Arial"/>
            </a:endParaRPr>
          </a:p>
          <a:p>
            <a:pPr marL="285840" indent="-284400" algn="ctr">
              <a:lnSpc>
                <a:spcPct val="100000"/>
              </a:lnSpc>
            </a:pPr>
            <a:r>
              <a:rPr lang="ru-RU" sz="1300" b="0" strike="noStrike" spc="-1">
                <a:solidFill>
                  <a:srgbClr val="002060"/>
                </a:solidFill>
                <a:latin typeface="Arial"/>
                <a:ea typeface="DejaVu Sans"/>
              </a:rPr>
              <a:t> </a:t>
            </a:r>
            <a:endParaRPr lang="ru-RU" sz="1300" b="0" strike="noStrike" spc="-1">
              <a:latin typeface="Arial"/>
            </a:endParaRPr>
          </a:p>
          <a:p>
            <a:pPr marL="285840" indent="-284400" algn="ctr"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2060"/>
                </a:solidFill>
                <a:latin typeface="Tahoma"/>
                <a:ea typeface="DejaVu Sans"/>
              </a:rPr>
              <a:t>В соответствии со статьей 63 ТК РФ заключение трудового договора допускается лицами, достигшими возраста </a:t>
            </a:r>
            <a:r>
              <a:rPr lang="ru-RU" sz="1200" b="0" i="1" strike="noStrike" spc="-1">
                <a:solidFill>
                  <a:srgbClr val="FF0000"/>
                </a:solidFill>
                <a:latin typeface="Tahoma"/>
                <a:ea typeface="DejaVu Sans"/>
              </a:rPr>
              <a:t>16 лет</a:t>
            </a:r>
            <a:r>
              <a:rPr lang="ru-RU" sz="1200" b="0" i="1" strike="noStrike" spc="-1">
                <a:solidFill>
                  <a:srgbClr val="002060"/>
                </a:solidFill>
                <a:latin typeface="Tahoma"/>
                <a:ea typeface="DejaVu Sans"/>
              </a:rPr>
              <a:t>. Следовательно физические лица вправе уплачивать СВ и вступать в добровольные отношения по ОПС только по достижении ими возраста </a:t>
            </a:r>
            <a:r>
              <a:rPr lang="ru-RU" sz="1200" b="0" i="1" strike="noStrike" spc="-1">
                <a:solidFill>
                  <a:srgbClr val="FF0000"/>
                </a:solidFill>
                <a:latin typeface="Tahoma"/>
                <a:ea typeface="DejaVu Sans"/>
              </a:rPr>
              <a:t> шестнадцати лет</a:t>
            </a:r>
            <a:r>
              <a:rPr lang="ru-RU" sz="1200" b="0" i="1" strike="noStrike" spc="-1">
                <a:solidFill>
                  <a:srgbClr val="002060"/>
                </a:solidFill>
                <a:latin typeface="Tahoma"/>
                <a:ea typeface="DejaVu Sans"/>
              </a:rPr>
              <a:t>.</a:t>
            </a:r>
            <a:endParaRPr lang="ru-RU" sz="1200" b="0" strike="noStrike" spc="-1">
              <a:latin typeface="Arial"/>
            </a:endParaRPr>
          </a:p>
          <a:p>
            <a:pPr marL="285840" indent="-284400" algn="ctr">
              <a:lnSpc>
                <a:spcPct val="100000"/>
              </a:lnSpc>
            </a:pPr>
            <a:r>
              <a:rPr lang="ru-RU" sz="1200" b="0" i="1" strike="noStrike" spc="-1">
                <a:solidFill>
                  <a:srgbClr val="002060"/>
                </a:solidFill>
                <a:latin typeface="Tahoma"/>
                <a:ea typeface="DejaVu Sans"/>
              </a:rPr>
              <a:t> (Письмо ПФР от 30.08.2004 № КА-09-25/9438)</a:t>
            </a:r>
            <a:endParaRPr lang="ru-RU" sz="1200" b="0" strike="noStrike" spc="-1">
              <a:latin typeface="Arial"/>
            </a:endParaRPr>
          </a:p>
        </p:txBody>
      </p:sp>
      <p:pic>
        <p:nvPicPr>
          <p:cNvPr id="102" name="Picture 5" descr="C:\Users\08041\Desktop\Для слайдов\9.png"/>
          <p:cNvPicPr/>
          <p:nvPr/>
        </p:nvPicPr>
        <p:blipFill>
          <a:blip r:embed="rId3"/>
          <a:stretch/>
        </p:blipFill>
        <p:spPr>
          <a:xfrm>
            <a:off x="325440" y="2133720"/>
            <a:ext cx="932040" cy="1063800"/>
          </a:xfrm>
          <a:prstGeom prst="rect">
            <a:avLst/>
          </a:prstGeom>
          <a:ln>
            <a:noFill/>
          </a:ln>
        </p:spPr>
      </p:pic>
      <p:pic>
        <p:nvPicPr>
          <p:cNvPr id="103" name="Picture 6"/>
          <p:cNvPicPr/>
          <p:nvPr/>
        </p:nvPicPr>
        <p:blipFill>
          <a:blip r:embed="rId4"/>
          <a:stretch/>
        </p:blipFill>
        <p:spPr>
          <a:xfrm>
            <a:off x="7236000" y="1474920"/>
            <a:ext cx="1417680" cy="882720"/>
          </a:xfrm>
          <a:prstGeom prst="rect">
            <a:avLst/>
          </a:prstGeom>
          <a:ln>
            <a:noFill/>
          </a:ln>
        </p:spPr>
      </p:pic>
      <p:sp>
        <p:nvSpPr>
          <p:cNvPr id="104" name="CustomShape 4"/>
          <p:cNvSpPr/>
          <p:nvPr/>
        </p:nvSpPr>
        <p:spPr>
          <a:xfrm>
            <a:off x="316080" y="3860640"/>
            <a:ext cx="8579160" cy="70020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rgbClr val="7B8BA6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3. Физические лица в целях уплаты СВ в ПФР за себя, постоянно или временно проживающие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на территории Российской Федерации, на которых не распространяется ОПС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C00000"/>
                </a:solidFill>
                <a:latin typeface="Tahoma"/>
                <a:ea typeface="DejaVu Sans"/>
              </a:rPr>
              <a:t>категория 53</a:t>
            </a:r>
            <a:r>
              <a:rPr lang="ru-RU" sz="1400" b="0" strike="noStrike" spc="-1">
                <a:solidFill>
                  <a:srgbClr val="C00000"/>
                </a:solidFill>
                <a:latin typeface="Tahoma"/>
                <a:ea typeface="DejaVu Sans"/>
              </a:rPr>
              <a:t>: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400" b="0" strike="noStrike" spc="-1">
              <a:latin typeface="Arial"/>
            </a:endParaRPr>
          </a:p>
        </p:txBody>
      </p:sp>
      <p:sp>
        <p:nvSpPr>
          <p:cNvPr id="105" name="CustomShape 5"/>
          <p:cNvSpPr/>
          <p:nvPr/>
        </p:nvSpPr>
        <p:spPr>
          <a:xfrm>
            <a:off x="1965240" y="4873680"/>
            <a:ext cx="6907320" cy="72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4400" algn="ctr">
              <a:lnSpc>
                <a:spcPct val="100000"/>
              </a:lnSpc>
              <a:buClr>
                <a:srgbClr val="002060"/>
              </a:buClr>
              <a:buFont typeface="Symbol"/>
              <a:buChar char="-"/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граждане, ведущие личное подсобное хозяйство, вправе добровольно вступить в правоотношения по обязательному пенсионному страхованию и уплачивать за себя страховые взносы;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06" name="CustomShape 6"/>
          <p:cNvSpPr/>
          <p:nvPr/>
        </p:nvSpPr>
        <p:spPr>
          <a:xfrm>
            <a:off x="755640" y="5657760"/>
            <a:ext cx="6694560" cy="515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4400" algn="ctr">
              <a:lnSpc>
                <a:spcPct val="100000"/>
              </a:lnSpc>
              <a:buClr>
                <a:srgbClr val="002060"/>
              </a:buClr>
              <a:buFont typeface="Symbol"/>
              <a:buChar char="-"/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 граждане, сдающие в аренду жилые помещения, принадлежащие им на праве собственности.</a:t>
            </a:r>
            <a:endParaRPr lang="ru-RU" sz="1400" b="0" strike="noStrike" spc="-1">
              <a:latin typeface="Arial"/>
            </a:endParaRPr>
          </a:p>
        </p:txBody>
      </p:sp>
      <p:pic>
        <p:nvPicPr>
          <p:cNvPr id="107" name="Picture 4" descr="C:\Users\08041\Desktop\Для слайдов\16.jpg"/>
          <p:cNvPicPr/>
          <p:nvPr/>
        </p:nvPicPr>
        <p:blipFill>
          <a:blip r:embed="rId5"/>
          <a:stretch/>
        </p:blipFill>
        <p:spPr>
          <a:xfrm>
            <a:off x="395280" y="4686480"/>
            <a:ext cx="1463760" cy="973440"/>
          </a:xfrm>
          <a:prstGeom prst="rect">
            <a:avLst/>
          </a:prstGeom>
          <a:ln>
            <a:noFill/>
          </a:ln>
        </p:spPr>
      </p:pic>
      <p:pic>
        <p:nvPicPr>
          <p:cNvPr id="108" name="Picture 12" descr="C:\Users\08041\Desktop\Для слайдов\26.jpg"/>
          <p:cNvPicPr/>
          <p:nvPr/>
        </p:nvPicPr>
        <p:blipFill>
          <a:blip r:embed="rId6"/>
          <a:stretch/>
        </p:blipFill>
        <p:spPr>
          <a:xfrm>
            <a:off x="7596360" y="5457960"/>
            <a:ext cx="862200" cy="922320"/>
          </a:xfrm>
          <a:prstGeom prst="rect">
            <a:avLst/>
          </a:prstGeom>
          <a:ln>
            <a:noFill/>
          </a:ln>
        </p:spPr>
      </p:pic>
      <p:sp>
        <p:nvSpPr>
          <p:cNvPr id="109" name="CustomShape 7"/>
          <p:cNvSpPr/>
          <p:nvPr/>
        </p:nvSpPr>
        <p:spPr>
          <a:xfrm>
            <a:off x="3837240" y="1413000"/>
            <a:ext cx="1468080" cy="302760"/>
          </a:xfrm>
          <a:prstGeom prst="rect">
            <a:avLst/>
          </a:prstGeom>
          <a:noFill/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400" b="1" strike="noStrike" spc="-1">
                <a:solidFill>
                  <a:srgbClr val="C00000"/>
                </a:solidFill>
                <a:latin typeface="Tahoma"/>
                <a:ea typeface="DejaVu Sans"/>
              </a:rPr>
              <a:t>категория 52</a:t>
            </a:r>
            <a:r>
              <a:rPr lang="ru-RU" sz="1400" b="0" strike="noStrike" spc="-1">
                <a:solidFill>
                  <a:srgbClr val="C00000"/>
                </a:solidFill>
                <a:latin typeface="Tahoma"/>
                <a:ea typeface="DejaVu Sans"/>
              </a:rPr>
              <a:t>:</a:t>
            </a:r>
            <a:endParaRPr lang="ru-RU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539640" y="2349360"/>
            <a:ext cx="8352000" cy="165420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cap="rnd">
            <a:solidFill>
              <a:srgbClr val="7B8BA6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5. Застрахованные лица, осуществляющие в качестве страхователей уплату страховых взносов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в фиксированном размере, в части, превышающей этот размер, но в общей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сложности не более размера, определяемого как произведение восьмикратного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минимального размера оплаты труда, установленного федеральным законом на начало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финансового года, за который уплачиваются страховые взносы, и тарифа страховых взносов в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Пенсионный фонд Российской Федерации, установленного подпунктом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1 пункта 2 статьи 425 Налогового кодекса Российской Федерации, увеличенное в 12 раз: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11" name="CustomShape 2"/>
          <p:cNvSpPr/>
          <p:nvPr/>
        </p:nvSpPr>
        <p:spPr>
          <a:xfrm>
            <a:off x="395280" y="4133880"/>
            <a:ext cx="8477280" cy="200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4400" algn="ctr">
              <a:lnSpc>
                <a:spcPct val="150000"/>
              </a:lnSpc>
              <a:buClr>
                <a:srgbClr val="002060"/>
              </a:buClr>
              <a:buFont typeface="Wingdings" charset="2"/>
              <a:buChar char=""/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арбитражные управляющие – </a:t>
            </a:r>
            <a:r>
              <a:rPr lang="ru-RU" sz="1400" b="1" strike="noStrike" spc="-1">
                <a:solidFill>
                  <a:srgbClr val="C00000"/>
                </a:solidFill>
                <a:latin typeface="Tahoma"/>
                <a:ea typeface="DejaVu Sans"/>
              </a:rPr>
              <a:t>категория страхователя «54»</a:t>
            </a: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; </a:t>
            </a:r>
            <a:endParaRPr lang="ru-RU" sz="1400" b="0" strike="noStrike" spc="-1">
              <a:latin typeface="Arial"/>
            </a:endParaRPr>
          </a:p>
          <a:p>
            <a:pPr marL="285840" indent="-284400" algn="ctr">
              <a:lnSpc>
                <a:spcPct val="100000"/>
              </a:lnSpc>
              <a:buClr>
                <a:srgbClr val="002060"/>
              </a:buClr>
              <a:buFont typeface="Wingdings" charset="2"/>
              <a:buChar char=""/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медиаторы, оценщики, патентные поверенные и иные лица, занимающиеся в установленном законодательством Российской Федерации порядке частной практикой </a:t>
            </a:r>
            <a:endParaRPr lang="ru-RU" sz="1400" b="0" strike="noStrike" spc="-1">
              <a:latin typeface="Arial"/>
            </a:endParaRPr>
          </a:p>
          <a:p>
            <a:pPr marL="285840" indent="-284400"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– </a:t>
            </a:r>
            <a:r>
              <a:rPr lang="ru-RU" sz="1400" b="1" strike="noStrike" spc="-1">
                <a:solidFill>
                  <a:srgbClr val="C00000"/>
                </a:solidFill>
                <a:latin typeface="Tahoma"/>
                <a:ea typeface="DejaVu Sans"/>
              </a:rPr>
              <a:t>категория страхователя «55»</a:t>
            </a: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;</a:t>
            </a:r>
            <a:endParaRPr lang="ru-RU" sz="1400" b="0" strike="noStrike" spc="-1">
              <a:latin typeface="Arial"/>
            </a:endParaRPr>
          </a:p>
          <a:p>
            <a:pPr marL="285840" indent="-284400" algn="ctr">
              <a:lnSpc>
                <a:spcPct val="150000"/>
              </a:lnSpc>
              <a:buClr>
                <a:srgbClr val="002060"/>
              </a:buClr>
              <a:buFont typeface="Wingdings" charset="2"/>
              <a:buChar char=""/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индивидуальные предприниматели – </a:t>
            </a:r>
            <a:r>
              <a:rPr lang="ru-RU" sz="1400" b="1" strike="noStrike" spc="-1">
                <a:solidFill>
                  <a:srgbClr val="C00000"/>
                </a:solidFill>
                <a:latin typeface="Tahoma"/>
                <a:ea typeface="DejaVu Sans"/>
              </a:rPr>
              <a:t>категория страхователя «91</a:t>
            </a:r>
            <a:r>
              <a:rPr lang="ru-RU" sz="1400" b="1" strike="noStrike" spc="-1">
                <a:solidFill>
                  <a:srgbClr val="002060"/>
                </a:solidFill>
                <a:latin typeface="Tahoma"/>
                <a:ea typeface="DejaVu Sans"/>
              </a:rPr>
              <a:t>»</a:t>
            </a: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;</a:t>
            </a:r>
            <a:endParaRPr lang="ru-RU" sz="1400" b="0" strike="noStrike" spc="-1">
              <a:latin typeface="Arial"/>
            </a:endParaRPr>
          </a:p>
          <a:p>
            <a:pPr marL="285840" indent="-284400" algn="ctr">
              <a:lnSpc>
                <a:spcPct val="150000"/>
              </a:lnSpc>
              <a:buClr>
                <a:srgbClr val="002060"/>
              </a:buClr>
              <a:buFont typeface="Wingdings" charset="2"/>
              <a:buChar char=""/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нотариусы, занимающиеся частной практикой - </a:t>
            </a:r>
            <a:r>
              <a:rPr lang="ru-RU" sz="1400" b="1" strike="noStrike" spc="-1">
                <a:solidFill>
                  <a:srgbClr val="C00000"/>
                </a:solidFill>
                <a:latin typeface="Tahoma"/>
                <a:ea typeface="DejaVu Sans"/>
              </a:rPr>
              <a:t>категория страхователя «92»</a:t>
            </a: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; </a:t>
            </a:r>
            <a:endParaRPr lang="ru-RU" sz="1400" b="0" strike="noStrike" spc="-1">
              <a:latin typeface="Arial"/>
            </a:endParaRPr>
          </a:p>
          <a:p>
            <a:pPr marL="285840" indent="-284400" algn="ctr">
              <a:lnSpc>
                <a:spcPct val="150000"/>
              </a:lnSpc>
              <a:buClr>
                <a:srgbClr val="002060"/>
              </a:buClr>
              <a:buFont typeface="Wingdings" charset="2"/>
              <a:buChar char=""/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адвокаты – </a:t>
            </a:r>
            <a:r>
              <a:rPr lang="ru-RU" sz="1400" b="1" strike="noStrike" spc="-1">
                <a:solidFill>
                  <a:srgbClr val="C00000"/>
                </a:solidFill>
                <a:latin typeface="Tahoma"/>
                <a:ea typeface="DejaVu Sans"/>
              </a:rPr>
              <a:t>категория страхователя «94»</a:t>
            </a: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;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12" name="CustomShape 3"/>
          <p:cNvSpPr/>
          <p:nvPr/>
        </p:nvSpPr>
        <p:spPr>
          <a:xfrm>
            <a:off x="547560" y="260280"/>
            <a:ext cx="8352000" cy="79056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rgbClr val="7B8BA6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4. Физические лица в целях уплаты СВ в ПФР за себя, применяющие специальный налоговый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 режим «Налог на профессиональный доход», постоянно или временно проживающие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на территории Российской Федерации (с 01.01.2019 г.)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13" name="CustomShape 4"/>
          <p:cNvSpPr/>
          <p:nvPr/>
        </p:nvSpPr>
        <p:spPr>
          <a:xfrm>
            <a:off x="3837240" y="1052640"/>
            <a:ext cx="1468080" cy="302760"/>
          </a:xfrm>
          <a:prstGeom prst="rect">
            <a:avLst/>
          </a:prstGeom>
          <a:noFill/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C00000"/>
                </a:solidFill>
                <a:latin typeface="Tahoma"/>
                <a:ea typeface="DejaVu Sans"/>
              </a:rPr>
              <a:t>категория 56</a:t>
            </a:r>
            <a:r>
              <a:rPr lang="ru-RU" sz="1400" b="0" strike="noStrike" spc="-1">
                <a:solidFill>
                  <a:srgbClr val="C00000"/>
                </a:solidFill>
                <a:latin typeface="Tahoma"/>
                <a:ea typeface="DejaVu Sans"/>
              </a:rPr>
              <a:t>: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14" name="CustomShape 5"/>
          <p:cNvSpPr/>
          <p:nvPr/>
        </p:nvSpPr>
        <p:spPr>
          <a:xfrm>
            <a:off x="1835280" y="1341360"/>
            <a:ext cx="7064640" cy="72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400" b="0" strike="noStrike" spc="-1">
                <a:solidFill>
                  <a:srgbClr val="1D263F"/>
                </a:solidFill>
                <a:latin typeface="Lucida Sans Unicode"/>
                <a:ea typeface="DejaVu Sans"/>
              </a:rPr>
              <a:t>- </a:t>
            </a:r>
            <a:r>
              <a:rPr lang="ru-RU" sz="1400" b="0" strike="noStrike" spc="-1">
                <a:solidFill>
                  <a:srgbClr val="1D263F"/>
                </a:solidFill>
                <a:latin typeface="Tahoma"/>
                <a:ea typeface="DejaVu Sans"/>
              </a:rPr>
              <a:t>физические лица, получающие доход от деятельности (реализации товаров, работ, услуг, имущественных прав), при ведении которой они не имеют работодателя и не привлекают наемных работников по трудовым договорам</a:t>
            </a:r>
            <a:endParaRPr lang="ru-RU" sz="1400" b="0" strike="noStrike" spc="-1">
              <a:latin typeface="Arial"/>
            </a:endParaRPr>
          </a:p>
        </p:txBody>
      </p:sp>
      <p:pic>
        <p:nvPicPr>
          <p:cNvPr id="115" name="Picture 6"/>
          <p:cNvPicPr/>
          <p:nvPr/>
        </p:nvPicPr>
        <p:blipFill>
          <a:blip r:embed="rId3"/>
          <a:stretch/>
        </p:blipFill>
        <p:spPr>
          <a:xfrm>
            <a:off x="539640" y="1197000"/>
            <a:ext cx="1078200" cy="9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547560" y="476280"/>
            <a:ext cx="8352000" cy="244656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rgbClr val="7B8BA6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6. Физические лица из числа адвокатов, являющихся получателями пенсии за выслугу лет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или пенсии по инвалидности в соответствии с Законом Российской Федерации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от 12 февраля 1993 года № 4468-1 «О пенсионном обеспечении лиц, проходивших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военную службу, службу в органах внутренних дел, Государственной противопожарной службе,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органах по контролю за оборотом наркотических средств и психотропных веществ,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учреждениях и органах уголовно-исполнительной системы, войсках национальной гвардии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Российской Федерации, органах принудительного исполнения Российской Федерации, и их семей»,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в целях уплаты страховых взносов в Пенсионный фонд Российской Федерации за себя.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(введено Федеральным законом от 30.12.2020 № 502-ФЗ)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 (с 10.01.2021 г.)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17" name="CustomShape 2"/>
          <p:cNvSpPr/>
          <p:nvPr/>
        </p:nvSpPr>
        <p:spPr>
          <a:xfrm>
            <a:off x="3837240" y="3121200"/>
            <a:ext cx="1468080" cy="302760"/>
          </a:xfrm>
          <a:prstGeom prst="rect">
            <a:avLst/>
          </a:prstGeom>
          <a:noFill/>
          <a:ln>
            <a:noFill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C00000"/>
                </a:solidFill>
                <a:latin typeface="Tahoma"/>
                <a:ea typeface="DejaVu Sans"/>
              </a:rPr>
              <a:t>категория 57</a:t>
            </a:r>
            <a:r>
              <a:rPr lang="ru-RU" sz="1400" b="0" strike="noStrike" spc="-1">
                <a:solidFill>
                  <a:srgbClr val="C00000"/>
                </a:solidFill>
                <a:latin typeface="Tahoma"/>
                <a:ea typeface="DejaVu Sans"/>
              </a:rPr>
              <a:t>: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18" name="CustomShape 3"/>
          <p:cNvSpPr/>
          <p:nvPr/>
        </p:nvSpPr>
        <p:spPr>
          <a:xfrm>
            <a:off x="1619280" y="3700440"/>
            <a:ext cx="7344000" cy="1368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400" b="0" strike="noStrike" spc="-1">
                <a:solidFill>
                  <a:srgbClr val="1D263F"/>
                </a:solidFill>
                <a:latin typeface="Lucida Sans Unicode"/>
                <a:ea typeface="DejaVu Sans"/>
              </a:rPr>
              <a:t>- </a:t>
            </a:r>
            <a:r>
              <a:rPr lang="ru-RU" sz="1400" b="0" strike="noStrike" spc="-1">
                <a:solidFill>
                  <a:srgbClr val="1D263F"/>
                </a:solidFill>
                <a:latin typeface="Tahoma"/>
                <a:ea typeface="DejaVu Sans"/>
              </a:rPr>
              <a:t>действующие</a:t>
            </a:r>
            <a:r>
              <a:rPr lang="ru-RU" sz="1400" b="0" strike="noStrike" spc="-1">
                <a:solidFill>
                  <a:srgbClr val="1D263F"/>
                </a:solidFill>
                <a:latin typeface="Lucida Sans Unicode"/>
                <a:ea typeface="DejaVu Sans"/>
              </a:rPr>
              <a:t> </a:t>
            </a:r>
            <a:r>
              <a:rPr lang="ru-RU" sz="1400" b="0" strike="noStrike" spc="-1">
                <a:solidFill>
                  <a:srgbClr val="1D263F"/>
                </a:solidFill>
                <a:latin typeface="Tahoma"/>
                <a:ea typeface="DejaVu Sans"/>
              </a:rPr>
              <a:t>адвокаты (категория 94), </a:t>
            </a:r>
            <a:r>
              <a:rPr lang="ru-RU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являющиеся </a:t>
            </a:r>
            <a:r>
              <a:rPr lang="ru-RU" sz="1400" b="0" strike="noStrike" spc="-1">
                <a:solidFill>
                  <a:srgbClr val="1D263F"/>
                </a:solidFill>
                <a:latin typeface="Tahoma"/>
                <a:ea typeface="DejaVu Sans"/>
              </a:rPr>
              <a:t>военными пенсионерами ввиду того, что </a:t>
            </a:r>
            <a:r>
              <a:rPr lang="ru-RU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не относятся к страхователям (статья 6 Федерального закона № 167-ФЗ), </a:t>
            </a:r>
            <a:endParaRPr lang="ru-RU" sz="1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400" b="0" strike="noStrike" spc="-1">
                <a:solidFill>
                  <a:srgbClr val="000000"/>
                </a:solidFill>
                <a:latin typeface="Arial"/>
                <a:ea typeface="DejaVu Sans"/>
              </a:rPr>
              <a:t>а также исключены из числа застрахованных лиц, на которых распространяется обязательное пенсионное страхование (статья 7 Федерального закона № 167-ФЗ),</a:t>
            </a:r>
            <a:r>
              <a:rPr lang="ru-RU" sz="1400" b="0" strike="noStrike" spc="-1">
                <a:solidFill>
                  <a:srgbClr val="1D263F"/>
                </a:solidFill>
                <a:latin typeface="Tahoma"/>
                <a:ea typeface="DejaVu Sans"/>
              </a:rPr>
              <a:t> </a:t>
            </a:r>
            <a:r>
              <a:rPr lang="ru-RU" sz="1400" b="0" strike="noStrike" spc="-1">
                <a:solidFill>
                  <a:srgbClr val="000000"/>
                </a:solidFill>
                <a:latin typeface="Tahoma"/>
                <a:ea typeface="DejaVu Sans"/>
              </a:rPr>
              <a:t>вправе добровольно вступить в правоотношения по обязательному пенсионному страхованию и уплачивать за себя страховые взносы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19" name="CustomShape 4"/>
          <p:cNvSpPr/>
          <p:nvPr/>
        </p:nvSpPr>
        <p:spPr>
          <a:xfrm>
            <a:off x="155520" y="-144360"/>
            <a:ext cx="30348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0" name="CustomShape 5"/>
          <p:cNvSpPr/>
          <p:nvPr/>
        </p:nvSpPr>
        <p:spPr>
          <a:xfrm>
            <a:off x="307800" y="7920"/>
            <a:ext cx="30348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1" name="CustomShape 6"/>
          <p:cNvSpPr/>
          <p:nvPr/>
        </p:nvSpPr>
        <p:spPr>
          <a:xfrm>
            <a:off x="460440" y="160200"/>
            <a:ext cx="30348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" name="CustomShape 7"/>
          <p:cNvSpPr/>
          <p:nvPr/>
        </p:nvSpPr>
        <p:spPr>
          <a:xfrm>
            <a:off x="612720" y="312840"/>
            <a:ext cx="30348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" name="CustomShape 8"/>
          <p:cNvSpPr/>
          <p:nvPr/>
        </p:nvSpPr>
        <p:spPr>
          <a:xfrm>
            <a:off x="155520" y="-1012680"/>
            <a:ext cx="1589400" cy="2122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" name="CustomShape 9"/>
          <p:cNvSpPr/>
          <p:nvPr/>
        </p:nvSpPr>
        <p:spPr>
          <a:xfrm>
            <a:off x="765000" y="465120"/>
            <a:ext cx="30348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5" name="CustomShape 10"/>
          <p:cNvSpPr/>
          <p:nvPr/>
        </p:nvSpPr>
        <p:spPr>
          <a:xfrm>
            <a:off x="917640" y="617400"/>
            <a:ext cx="303480" cy="303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126" name="Picture 16" descr="C:\Users\08032\My Documents\ДОКУМЕНТЫ\Семинар\2021\orator2.jpg"/>
          <p:cNvPicPr/>
          <p:nvPr/>
        </p:nvPicPr>
        <p:blipFill>
          <a:blip r:embed="rId3"/>
          <a:stretch/>
        </p:blipFill>
        <p:spPr>
          <a:xfrm>
            <a:off x="324000" y="3500280"/>
            <a:ext cx="1163880" cy="1163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611280" y="5157720"/>
            <a:ext cx="3959280" cy="1006560"/>
          </a:xfrm>
          <a:prstGeom prst="roundRect">
            <a:avLst>
              <a:gd name="adj" fmla="val 16667"/>
            </a:avLst>
          </a:prstGeom>
          <a:solidFill>
            <a:schemeClr val="bg2">
              <a:lumMod val="75000"/>
              <a:alpha val="93000"/>
            </a:schemeClr>
          </a:solidFill>
          <a:ln w="57240">
            <a:solidFill>
              <a:schemeClr val="accent1">
                <a:lumMod val="60000"/>
                <a:lumOff val="40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221"/>
              </a:spcBef>
            </a:pPr>
            <a:r>
              <a:rPr lang="ru-RU" sz="1100" b="1" strike="noStrike" spc="-1">
                <a:solidFill>
                  <a:srgbClr val="000000"/>
                </a:solidFill>
                <a:latin typeface="Tahoma"/>
                <a:ea typeface="DejaVu Sans"/>
              </a:rPr>
              <a:t>Уведомление о регистрации в территориальном </a:t>
            </a:r>
            <a:endParaRPr lang="ru-RU" sz="11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21"/>
              </a:spcBef>
            </a:pPr>
            <a:r>
              <a:rPr lang="ru-RU" sz="1100" b="1" strike="noStrike" spc="-1">
                <a:solidFill>
                  <a:srgbClr val="000000"/>
                </a:solidFill>
                <a:latin typeface="Tahoma"/>
                <a:ea typeface="DejaVu Sans"/>
              </a:rPr>
              <a:t>органе ПФР страхователя, </a:t>
            </a:r>
            <a:endParaRPr lang="ru-RU" sz="11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21"/>
              </a:spcBef>
            </a:pPr>
            <a:r>
              <a:rPr lang="ru-RU" sz="1100" b="1" strike="noStrike" spc="-1">
                <a:solidFill>
                  <a:srgbClr val="000000"/>
                </a:solidFill>
                <a:latin typeface="Tahoma"/>
                <a:ea typeface="DejaVu Sans"/>
              </a:rPr>
              <a:t>добровольно вступившего в правоотношения </a:t>
            </a:r>
            <a:endParaRPr lang="ru-RU" sz="11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61"/>
              </a:spcBef>
            </a:pPr>
            <a:r>
              <a:rPr lang="ru-RU" sz="1100" b="1" strike="noStrike" spc="-1">
                <a:solidFill>
                  <a:srgbClr val="000000"/>
                </a:solidFill>
                <a:latin typeface="Tahoma"/>
                <a:ea typeface="DejaVu Sans"/>
              </a:rPr>
              <a:t>по обязательному пенсионному страхованию</a:t>
            </a:r>
            <a:r>
              <a:rPr lang="ru-RU" sz="1300" b="0" strike="noStrike" spc="-1">
                <a:solidFill>
                  <a:srgbClr val="000000"/>
                </a:solidFill>
                <a:latin typeface="Lucida Sans Unicode"/>
                <a:ea typeface="DejaVu Sans"/>
              </a:rPr>
              <a:t> 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468360" y="399960"/>
            <a:ext cx="8423280" cy="501840"/>
          </a:xfrm>
          <a:prstGeom prst="rect">
            <a:avLst/>
          </a:prstGeom>
          <a:solidFill>
            <a:schemeClr val="bg1"/>
          </a:solidFill>
          <a:ln w="12600">
            <a:solidFill>
              <a:schemeClr val="bg1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1" strike="noStrike" spc="-1">
                <a:solidFill>
                  <a:srgbClr val="112843"/>
                </a:solidFill>
                <a:latin typeface="Arial"/>
                <a:ea typeface="DejaVu Sans"/>
              </a:rPr>
              <a:t>Регистрация </a:t>
            </a:r>
            <a:r>
              <a:rPr lang="ru-RU" sz="1800" b="1" strike="noStrike" spc="-1">
                <a:solidFill>
                  <a:srgbClr val="000000"/>
                </a:solidFill>
                <a:latin typeface="Arial"/>
                <a:ea typeface="DejaVu Sans"/>
              </a:rPr>
              <a:t>лиц, добровольно вступающих в правоотношения по ОПС 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29" name="CustomShape 3"/>
          <p:cNvSpPr/>
          <p:nvPr/>
        </p:nvSpPr>
        <p:spPr>
          <a:xfrm>
            <a:off x="468360" y="260280"/>
            <a:ext cx="8423280" cy="1366920"/>
          </a:xfrm>
          <a:prstGeom prst="rect">
            <a:avLst/>
          </a:prstGeom>
          <a:solidFill>
            <a:schemeClr val="bg1"/>
          </a:solidFill>
          <a:ln w="12600">
            <a:solidFill>
              <a:schemeClr val="bg1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7030A0"/>
                </a:solidFill>
                <a:latin typeface="Tahoma"/>
                <a:ea typeface="DejaVu Sans"/>
              </a:rPr>
              <a:t>Регистрация лиц, добровольно вступающих в правоотношения по ОПС, </a:t>
            </a:r>
            <a:endParaRPr lang="ru-RU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7030A0"/>
                </a:solidFill>
                <a:latin typeface="Tahoma"/>
                <a:ea typeface="DejaVu Sans"/>
              </a:rPr>
              <a:t>и снятие их с учета в территориальных органах ПФР </a:t>
            </a:r>
            <a:endParaRPr lang="ru-RU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7030A0"/>
                </a:solidFill>
                <a:latin typeface="Tahoma"/>
                <a:ea typeface="DejaVu Sans"/>
              </a:rPr>
              <a:t>осуществляется путем подачи соответствующего заявления </a:t>
            </a:r>
            <a:endParaRPr lang="ru-RU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100" b="1" strike="noStrike" spc="-1">
                <a:solidFill>
                  <a:srgbClr val="1D263F"/>
                </a:solidFill>
                <a:latin typeface="Tahoma"/>
                <a:ea typeface="DejaVu Sans"/>
              </a:rPr>
              <a:t>(пункт 3 статьи </a:t>
            </a:r>
            <a:r>
              <a:rPr lang="ru-RU" sz="1100" b="1" strike="noStrike" spc="-1">
                <a:solidFill>
                  <a:srgbClr val="112843"/>
                </a:solidFill>
                <a:latin typeface="Tahoma"/>
                <a:ea typeface="DejaVu Sans"/>
              </a:rPr>
              <a:t>29 Федерального закона от 15.12.2001 </a:t>
            </a:r>
            <a:endParaRPr lang="ru-RU" sz="11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100" b="1" strike="noStrike" spc="-1">
                <a:solidFill>
                  <a:srgbClr val="112843"/>
                </a:solidFill>
                <a:latin typeface="Tahoma"/>
                <a:ea typeface="DejaVu Sans"/>
              </a:rPr>
              <a:t>№ 167-ФЗ «Об обязательном пенсионном страховании в Российской Федерации»)</a:t>
            </a:r>
            <a:endParaRPr lang="ru-RU" sz="11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100" b="0" strike="noStrike" spc="-1">
              <a:latin typeface="Arial"/>
            </a:endParaRPr>
          </a:p>
        </p:txBody>
      </p:sp>
      <p:sp>
        <p:nvSpPr>
          <p:cNvPr id="130" name="CustomShape 4"/>
          <p:cNvSpPr/>
          <p:nvPr/>
        </p:nvSpPr>
        <p:spPr>
          <a:xfrm>
            <a:off x="968400" y="1773360"/>
            <a:ext cx="7205760" cy="100512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cap="rnd">
            <a:solidFill>
              <a:srgbClr val="7B8BA6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241"/>
              </a:spcBef>
            </a:pPr>
            <a:r>
              <a:rPr lang="ru-RU" sz="1200" b="1" strike="noStrike" spc="-1">
                <a:solidFill>
                  <a:srgbClr val="C00000"/>
                </a:solidFill>
                <a:latin typeface="Tahoma"/>
                <a:ea typeface="DejaVu Sans"/>
              </a:rPr>
              <a:t>Правила подачи заявления о добровольном вступлении в правоотношения 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41"/>
              </a:spcBef>
            </a:pPr>
            <a:r>
              <a:rPr lang="ru-RU" sz="1200" b="1" strike="noStrike" spc="-1">
                <a:solidFill>
                  <a:srgbClr val="C00000"/>
                </a:solidFill>
                <a:latin typeface="Tahoma"/>
                <a:ea typeface="DejaVu Sans"/>
              </a:rPr>
              <a:t>по обязательному пенсионному страхованию и заявления о прекращении 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41"/>
              </a:spcBef>
            </a:pPr>
            <a:r>
              <a:rPr lang="ru-RU" sz="1200" b="1" strike="noStrike" spc="-1">
                <a:solidFill>
                  <a:srgbClr val="C00000"/>
                </a:solidFill>
                <a:latin typeface="Tahoma"/>
                <a:ea typeface="DejaVu Sans"/>
              </a:rPr>
              <a:t>правоотношений  по обязательному пенсионному страхованию 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41"/>
              </a:spcBef>
            </a:pPr>
            <a:r>
              <a:rPr lang="ru-RU" sz="1200" b="1" strike="noStrike" spc="-1">
                <a:solidFill>
                  <a:srgbClr val="C00000"/>
                </a:solidFill>
                <a:latin typeface="Tahoma"/>
                <a:ea typeface="DejaVu Sans"/>
              </a:rPr>
              <a:t>утверждены приказом Минтруда России  от 31 мая 2017 г. № 462н</a:t>
            </a:r>
            <a:endParaRPr lang="ru-RU" sz="1200" b="0" strike="noStrike" spc="-1">
              <a:latin typeface="Arial"/>
            </a:endParaRPr>
          </a:p>
        </p:txBody>
      </p:sp>
      <p:sp>
        <p:nvSpPr>
          <p:cNvPr id="131" name="CustomShape 5"/>
          <p:cNvSpPr/>
          <p:nvPr/>
        </p:nvSpPr>
        <p:spPr>
          <a:xfrm>
            <a:off x="4788000" y="5141880"/>
            <a:ext cx="4104000" cy="1022400"/>
          </a:xfrm>
          <a:prstGeom prst="roundRect">
            <a:avLst>
              <a:gd name="adj" fmla="val 16667"/>
            </a:avLst>
          </a:prstGeom>
          <a:solidFill>
            <a:schemeClr val="bg2">
              <a:lumMod val="75000"/>
              <a:alpha val="93000"/>
            </a:schemeClr>
          </a:solidFill>
          <a:ln w="57240">
            <a:solidFill>
              <a:schemeClr val="accent1">
                <a:lumMod val="60000"/>
                <a:lumOff val="40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221"/>
              </a:spcBef>
            </a:pPr>
            <a:r>
              <a:rPr lang="ru-RU" sz="1100" b="1" strike="noStrike" spc="-1">
                <a:solidFill>
                  <a:srgbClr val="000000"/>
                </a:solidFill>
                <a:latin typeface="Tahoma"/>
                <a:ea typeface="DejaVu Sans"/>
              </a:rPr>
              <a:t>Уведомление о снятии с учета в территориальном </a:t>
            </a:r>
            <a:endParaRPr lang="ru-RU" sz="11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21"/>
              </a:spcBef>
            </a:pPr>
            <a:r>
              <a:rPr lang="ru-RU" sz="1100" b="1" strike="noStrike" spc="-1">
                <a:solidFill>
                  <a:srgbClr val="000000"/>
                </a:solidFill>
                <a:latin typeface="Tahoma"/>
                <a:ea typeface="DejaVu Sans"/>
              </a:rPr>
              <a:t>органе ПФР страхователя, </a:t>
            </a:r>
            <a:endParaRPr lang="ru-RU" sz="11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21"/>
              </a:spcBef>
            </a:pPr>
            <a:r>
              <a:rPr lang="ru-RU" sz="1100" b="1" strike="noStrike" spc="-1">
                <a:solidFill>
                  <a:srgbClr val="000000"/>
                </a:solidFill>
                <a:latin typeface="Tahoma"/>
                <a:ea typeface="DejaVu Sans"/>
              </a:rPr>
              <a:t>прекратившего правоотношения </a:t>
            </a:r>
            <a:endParaRPr lang="ru-RU" sz="11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21"/>
              </a:spcBef>
            </a:pPr>
            <a:r>
              <a:rPr lang="ru-RU" sz="1100" b="1" strike="noStrike" spc="-1">
                <a:solidFill>
                  <a:srgbClr val="000000"/>
                </a:solidFill>
                <a:latin typeface="Tahoma"/>
                <a:ea typeface="DejaVu Sans"/>
              </a:rPr>
              <a:t>по обязательному пенсионному страхованию</a:t>
            </a:r>
            <a:endParaRPr lang="ru-RU" sz="1100" b="0" strike="noStrike" spc="-1">
              <a:latin typeface="Arial"/>
            </a:endParaRPr>
          </a:p>
        </p:txBody>
      </p:sp>
      <p:sp>
        <p:nvSpPr>
          <p:cNvPr id="132" name="CustomShape 6"/>
          <p:cNvSpPr/>
          <p:nvPr/>
        </p:nvSpPr>
        <p:spPr>
          <a:xfrm>
            <a:off x="539640" y="3068640"/>
            <a:ext cx="3943440" cy="50976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  <a:alpha val="93000"/>
            </a:schemeClr>
          </a:solidFill>
          <a:ln w="57240">
            <a:solidFill>
              <a:schemeClr val="bg1">
                <a:lumMod val="75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0000"/>
                </a:solidFill>
                <a:latin typeface="Tahoma"/>
                <a:ea typeface="DejaVu Sans"/>
              </a:rPr>
              <a:t>Заявление о вступлении в правоотношения 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33" name="CustomShape 7"/>
          <p:cNvSpPr/>
          <p:nvPr/>
        </p:nvSpPr>
        <p:spPr>
          <a:xfrm>
            <a:off x="4632480" y="3068640"/>
            <a:ext cx="4259520" cy="51120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  <a:alpha val="93000"/>
            </a:schemeClr>
          </a:solidFill>
          <a:ln w="57240">
            <a:solidFill>
              <a:schemeClr val="bg1">
                <a:lumMod val="75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0000"/>
                </a:solidFill>
                <a:latin typeface="Tahoma"/>
                <a:ea typeface="DejaVu Sans"/>
              </a:rPr>
              <a:t>Заявление о прекращении правоотношений</a:t>
            </a:r>
            <a:endParaRPr lang="ru-RU" sz="1400" b="0" strike="noStrike" spc="-1">
              <a:latin typeface="Arial"/>
            </a:endParaRPr>
          </a:p>
        </p:txBody>
      </p:sp>
      <p:pic>
        <p:nvPicPr>
          <p:cNvPr id="134" name="Picture 26"/>
          <p:cNvPicPr/>
          <p:nvPr/>
        </p:nvPicPr>
        <p:blipFill>
          <a:blip r:embed="rId2"/>
          <a:stretch/>
        </p:blipFill>
        <p:spPr>
          <a:xfrm>
            <a:off x="6084720" y="4724280"/>
            <a:ext cx="919440" cy="295560"/>
          </a:xfrm>
          <a:prstGeom prst="rect">
            <a:avLst/>
          </a:prstGeom>
          <a:ln>
            <a:noFill/>
          </a:ln>
        </p:spPr>
      </p:pic>
      <p:pic>
        <p:nvPicPr>
          <p:cNvPr id="135" name="Picture 26"/>
          <p:cNvPicPr/>
          <p:nvPr/>
        </p:nvPicPr>
        <p:blipFill>
          <a:blip r:embed="rId2"/>
          <a:stretch/>
        </p:blipFill>
        <p:spPr>
          <a:xfrm>
            <a:off x="2147760" y="3637080"/>
            <a:ext cx="919440" cy="295560"/>
          </a:xfrm>
          <a:prstGeom prst="rect">
            <a:avLst/>
          </a:prstGeom>
          <a:ln>
            <a:noFill/>
          </a:ln>
        </p:spPr>
      </p:pic>
      <p:sp>
        <p:nvSpPr>
          <p:cNvPr id="136" name="CustomShape 8"/>
          <p:cNvSpPr/>
          <p:nvPr/>
        </p:nvSpPr>
        <p:spPr>
          <a:xfrm>
            <a:off x="900000" y="3860640"/>
            <a:ext cx="3383280" cy="100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Tahoma"/>
                <a:ea typeface="DejaVu Sans"/>
              </a:rPr>
              <a:t>лично; по почте; 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Tahoma"/>
                <a:ea typeface="DejaVu Sans"/>
              </a:rPr>
              <a:t>«Личный кабинет 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Tahoma"/>
                <a:ea typeface="DejaVu Sans"/>
              </a:rPr>
              <a:t>застрахованного лица» на сайте ПФР;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Tahoma"/>
                <a:ea typeface="DejaVu Sans"/>
              </a:rPr>
              <a:t>МП ФНС России «Мой налог» (только плательщики НПД)</a:t>
            </a:r>
            <a:endParaRPr lang="ru-RU" sz="1200" b="0" strike="noStrike" spc="-1">
              <a:latin typeface="Arial"/>
            </a:endParaRPr>
          </a:p>
        </p:txBody>
      </p:sp>
      <p:pic>
        <p:nvPicPr>
          <p:cNvPr id="137" name="Picture 26"/>
          <p:cNvPicPr/>
          <p:nvPr/>
        </p:nvPicPr>
        <p:blipFill>
          <a:blip r:embed="rId2"/>
          <a:stretch/>
        </p:blipFill>
        <p:spPr>
          <a:xfrm>
            <a:off x="2195640" y="4797360"/>
            <a:ext cx="919440" cy="295560"/>
          </a:xfrm>
          <a:prstGeom prst="rect">
            <a:avLst/>
          </a:prstGeom>
          <a:ln>
            <a:noFill/>
          </a:ln>
        </p:spPr>
      </p:pic>
      <p:pic>
        <p:nvPicPr>
          <p:cNvPr id="138" name="Picture 26"/>
          <p:cNvPicPr/>
          <p:nvPr/>
        </p:nvPicPr>
        <p:blipFill>
          <a:blip r:embed="rId2"/>
          <a:stretch/>
        </p:blipFill>
        <p:spPr>
          <a:xfrm>
            <a:off x="6084720" y="3708360"/>
            <a:ext cx="919440" cy="295560"/>
          </a:xfrm>
          <a:prstGeom prst="rect">
            <a:avLst/>
          </a:prstGeom>
          <a:ln>
            <a:noFill/>
          </a:ln>
        </p:spPr>
      </p:pic>
      <p:sp>
        <p:nvSpPr>
          <p:cNvPr id="139" name="CustomShape 9"/>
          <p:cNvSpPr/>
          <p:nvPr/>
        </p:nvSpPr>
        <p:spPr>
          <a:xfrm>
            <a:off x="4932360" y="4013280"/>
            <a:ext cx="3381480" cy="637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Tahoma"/>
                <a:ea typeface="DejaVu Sans"/>
              </a:rPr>
              <a:t>лично; по почте; 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Tahoma"/>
                <a:ea typeface="DejaVu Sans"/>
              </a:rPr>
              <a:t>«Личный кабинет </a:t>
            </a:r>
            <a:endParaRPr lang="ru-RU" sz="12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200" b="0" strike="noStrike" spc="-1">
                <a:solidFill>
                  <a:srgbClr val="000000"/>
                </a:solidFill>
                <a:latin typeface="Tahoma"/>
                <a:ea typeface="DejaVu Sans"/>
              </a:rPr>
              <a:t>застрахованного лица» на сайте ПФР</a:t>
            </a:r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522360" y="260280"/>
            <a:ext cx="8423280" cy="501840"/>
          </a:xfrm>
          <a:prstGeom prst="rect">
            <a:avLst/>
          </a:prstGeom>
          <a:solidFill>
            <a:schemeClr val="bg1"/>
          </a:solidFill>
          <a:ln w="12600">
            <a:solidFill>
              <a:schemeClr val="bg1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C00000"/>
                </a:solidFill>
                <a:latin typeface="Tahoma"/>
                <a:ea typeface="DejaVu Sans"/>
              </a:rPr>
              <a:t>Уплата страховых взносов лицами, добровольно вступившими </a:t>
            </a:r>
            <a:endParaRPr lang="ru-RU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C00000"/>
                </a:solidFill>
                <a:latin typeface="Tahoma"/>
                <a:ea typeface="DejaVu Sans"/>
              </a:rPr>
              <a:t>в правоотношения по ОПС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141" name="CustomShape 2"/>
          <p:cNvSpPr/>
          <p:nvPr/>
        </p:nvSpPr>
        <p:spPr>
          <a:xfrm>
            <a:off x="874800" y="2852640"/>
            <a:ext cx="7634520" cy="71928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cap="rnd">
            <a:solidFill>
              <a:srgbClr val="C00000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261"/>
              </a:spcBef>
            </a:pP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Лица самостоятельно определяют и исчисляют размер СВ,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подлежащих уплате за расчетный период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 (с учетом ограничений, установленных п. 5 ст. 29 Федерального закона № 167-ФЗ)  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ru-RU" sz="1400" b="0" strike="noStrike" spc="-1">
              <a:latin typeface="Arial"/>
            </a:endParaRPr>
          </a:p>
        </p:txBody>
      </p:sp>
      <p:sp>
        <p:nvSpPr>
          <p:cNvPr id="142" name="CustomShape 3"/>
          <p:cNvSpPr/>
          <p:nvPr/>
        </p:nvSpPr>
        <p:spPr>
          <a:xfrm>
            <a:off x="874800" y="907920"/>
            <a:ext cx="7661520" cy="10796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C2D4FF"/>
              </a:gs>
              <a:gs pos="100000">
                <a:srgbClr val="E7EFFF"/>
              </a:gs>
            </a:gsLst>
            <a:lin ang="16200000"/>
          </a:gradFill>
          <a:ln cap="rnd">
            <a:solidFill>
              <a:srgbClr val="247CD4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Осуществляется</a:t>
            </a:r>
            <a:r>
              <a:rPr lang="ru-RU" sz="1400" b="1" strike="noStrike" spc="-1">
                <a:solidFill>
                  <a:srgbClr val="002060"/>
                </a:solidFill>
                <a:latin typeface="Tahoma"/>
                <a:ea typeface="DejaVu Sans"/>
              </a:rPr>
              <a:t> </a:t>
            </a: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на соответствующие казначейские счета,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открытые Пенсионному фонду Российской Федерации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в Федеральном казначействе с применением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кодов бюджетной классификации, предназначенных для учета страховых взносов,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уплаченных в добровольном порядке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43" name="CustomShape 4"/>
          <p:cNvSpPr/>
          <p:nvPr/>
        </p:nvSpPr>
        <p:spPr>
          <a:xfrm>
            <a:off x="1476360" y="5013360"/>
            <a:ext cx="7059600" cy="72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Лица, добровольно вступившие в правоотношения по обязательному пенсионному страхованию по нескольким основаниям, уплачивают страховые взносы по каждому из этих оснований.</a:t>
            </a:r>
            <a:endParaRPr lang="ru-RU" sz="1400" b="0" strike="noStrike" spc="-1">
              <a:latin typeface="Arial"/>
            </a:endParaRPr>
          </a:p>
        </p:txBody>
      </p:sp>
      <p:pic>
        <p:nvPicPr>
          <p:cNvPr id="144" name="Picture 12" descr="C:\Users\08041\Desktop\Для слайдов\43.jpg"/>
          <p:cNvPicPr/>
          <p:nvPr/>
        </p:nvPicPr>
        <p:blipFill>
          <a:blip r:embed="rId3"/>
          <a:stretch/>
        </p:blipFill>
        <p:spPr>
          <a:xfrm>
            <a:off x="404640" y="4869000"/>
            <a:ext cx="797040" cy="905040"/>
          </a:xfrm>
          <a:prstGeom prst="rect">
            <a:avLst/>
          </a:prstGeom>
          <a:ln>
            <a:noFill/>
          </a:ln>
        </p:spPr>
      </p:pic>
      <p:sp>
        <p:nvSpPr>
          <p:cNvPr id="145" name="CustomShape 5"/>
          <p:cNvSpPr/>
          <p:nvPr/>
        </p:nvSpPr>
        <p:spPr>
          <a:xfrm>
            <a:off x="874800" y="3767040"/>
            <a:ext cx="7634520" cy="955800"/>
          </a:xfrm>
          <a:prstGeom prst="roundRect">
            <a:avLst>
              <a:gd name="adj" fmla="val 13992"/>
            </a:avLst>
          </a:prstGeom>
          <a:solidFill>
            <a:schemeClr val="accent4">
              <a:lumMod val="60000"/>
              <a:lumOff val="40000"/>
            </a:schemeClr>
          </a:solidFill>
          <a:ln cap="rnd">
            <a:solidFill>
              <a:srgbClr val="C00000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Если заявление о добровольном вступлении в правоотношения (о прекращении правоотношений) по ОПС подано в течение расчетного периода, размер СВ определяется пропорционально количеству календарных месяцев (дней), в течение которых лицо состояло в правоотношениях по ОПС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46" name="CustomShape 6"/>
          <p:cNvSpPr/>
          <p:nvPr/>
        </p:nvSpPr>
        <p:spPr>
          <a:xfrm>
            <a:off x="874800" y="2133720"/>
            <a:ext cx="7661520" cy="57312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cap="rnd">
            <a:solidFill>
              <a:srgbClr val="C00000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strike="noStrike" spc="-1">
                <a:solidFill>
                  <a:srgbClr val="002060"/>
                </a:solidFill>
                <a:latin typeface="Tahoma"/>
                <a:ea typeface="DejaVu Sans"/>
              </a:rPr>
              <a:t>Расчетным периодом по страховым взносам признается календарный год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Суммы СВ уплачиваются не позднее </a:t>
            </a:r>
            <a:r>
              <a:rPr lang="ru-RU" sz="1400" b="1" strike="noStrike" spc="-1">
                <a:solidFill>
                  <a:srgbClr val="002060"/>
                </a:solidFill>
                <a:latin typeface="Tahoma"/>
                <a:ea typeface="DejaVu Sans"/>
              </a:rPr>
              <a:t>31 декабря </a:t>
            </a: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текущего календарного года</a:t>
            </a:r>
            <a:endParaRPr lang="ru-RU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360360" y="388800"/>
            <a:ext cx="8421840" cy="501840"/>
          </a:xfrm>
          <a:prstGeom prst="rect">
            <a:avLst/>
          </a:prstGeom>
          <a:solidFill>
            <a:schemeClr val="bg1"/>
          </a:solidFill>
          <a:ln w="12600">
            <a:solidFill>
              <a:schemeClr val="bg1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112843"/>
                </a:solidFill>
                <a:latin typeface="Tahoma"/>
                <a:ea typeface="DejaVu Sans"/>
              </a:rPr>
              <a:t>Размер страховых взносов для лиц, добровольно вступивших </a:t>
            </a:r>
            <a:endParaRPr lang="ru-RU" sz="16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112843"/>
                </a:solidFill>
                <a:latin typeface="Tahoma"/>
                <a:ea typeface="DejaVu Sans"/>
              </a:rPr>
              <a:t>в правоотношения по ОПС</a:t>
            </a:r>
            <a:endParaRPr lang="ru-RU" sz="1600" b="0" strike="noStrike" spc="-1">
              <a:latin typeface="Arial"/>
            </a:endParaRPr>
          </a:p>
        </p:txBody>
      </p:sp>
      <p:grpSp>
        <p:nvGrpSpPr>
          <p:cNvPr id="148" name="Group 2"/>
          <p:cNvGrpSpPr/>
          <p:nvPr/>
        </p:nvGrpSpPr>
        <p:grpSpPr>
          <a:xfrm>
            <a:off x="2737800" y="3341160"/>
            <a:ext cx="3741840" cy="1554480"/>
            <a:chOff x="2737800" y="3341160"/>
            <a:chExt cx="3741840" cy="1554480"/>
          </a:xfrm>
        </p:grpSpPr>
        <p:sp>
          <p:nvSpPr>
            <p:cNvPr id="149" name="CustomShape 3"/>
            <p:cNvSpPr/>
            <p:nvPr/>
          </p:nvSpPr>
          <p:spPr>
            <a:xfrm>
              <a:off x="3314160" y="3341160"/>
              <a:ext cx="2519640" cy="574920"/>
            </a:xfrm>
            <a:prstGeom prst="roundRect">
              <a:avLst>
                <a:gd name="adj" fmla="val 16667"/>
              </a:avLst>
            </a:prstGeom>
            <a:solidFill>
              <a:schemeClr val="bg2">
                <a:lumMod val="90000"/>
              </a:schemeClr>
            </a:solidFill>
            <a:ln cap="rnd">
              <a:solidFill>
                <a:srgbClr val="C00000"/>
              </a:solidFill>
              <a:round/>
            </a:ln>
            <a:effectLst>
              <a:outerShdw blurRad="45000" dist="2484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  <a:spcBef>
                  <a:spcPts val="261"/>
                </a:spcBef>
              </a:pPr>
              <a:endParaRPr lang="ru-RU" sz="18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Bef>
                  <a:spcPts val="281"/>
                </a:spcBef>
              </a:pPr>
              <a:r>
                <a:rPr lang="ru-RU" sz="1400" b="1" strike="noStrike" spc="-1">
                  <a:solidFill>
                    <a:srgbClr val="002060"/>
                  </a:solidFill>
                  <a:latin typeface="Tahoma"/>
                  <a:ea typeface="DejaVu Sans"/>
                </a:rPr>
                <a:t>Максимальный размер </a:t>
              </a:r>
              <a:endParaRPr lang="ru-RU" sz="14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Bef>
                  <a:spcPts val="281"/>
                </a:spcBef>
              </a:pPr>
              <a:r>
                <a:rPr lang="ru-RU" sz="1400" b="1" strike="noStrike" spc="-1">
                  <a:solidFill>
                    <a:srgbClr val="002060"/>
                  </a:solidFill>
                  <a:latin typeface="Tahoma"/>
                  <a:ea typeface="DejaVu Sans"/>
                </a:rPr>
                <a:t>страховых взносов</a:t>
              </a:r>
              <a:endParaRPr lang="ru-RU" sz="14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Bef>
                  <a:spcPts val="261"/>
                </a:spcBef>
              </a:pPr>
              <a:endParaRPr lang="ru-RU" sz="1400" b="0" strike="noStrike" spc="-1">
                <a:latin typeface="Arial"/>
              </a:endParaRPr>
            </a:p>
          </p:txBody>
        </p:sp>
        <p:sp>
          <p:nvSpPr>
            <p:cNvPr id="150" name="CustomShape 4"/>
            <p:cNvSpPr/>
            <p:nvPr/>
          </p:nvSpPr>
          <p:spPr>
            <a:xfrm>
              <a:off x="2737800" y="4335120"/>
              <a:ext cx="3741840" cy="560520"/>
            </a:xfrm>
            <a:prstGeom prst="roundRect">
              <a:avLst>
                <a:gd name="adj" fmla="val 16667"/>
              </a:avLst>
            </a:prstGeom>
            <a:solidFill>
              <a:schemeClr val="accent5">
                <a:lumMod val="40000"/>
                <a:lumOff val="60000"/>
              </a:schemeClr>
            </a:solidFill>
            <a:ln cap="rnd">
              <a:solidFill>
                <a:srgbClr val="7B8BA6"/>
              </a:solidFill>
              <a:round/>
            </a:ln>
            <a:effectLst>
              <a:outerShdw blurRad="45000" dist="24840" dir="5400000" rotWithShape="0">
                <a:srgbClr val="000000">
                  <a:alpha val="38000"/>
                </a:srgbClr>
              </a:outerShdw>
            </a:effectLst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  <a:spcBef>
                  <a:spcPts val="261"/>
                </a:spcBef>
              </a:pPr>
              <a:endParaRPr lang="ru-RU" sz="18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Bef>
                  <a:spcPts val="281"/>
                </a:spcBef>
              </a:pPr>
              <a:r>
                <a:rPr lang="ru-RU" sz="1400" b="1" strike="noStrike" spc="-1">
                  <a:solidFill>
                    <a:srgbClr val="002060"/>
                  </a:solidFill>
                  <a:latin typeface="Tahoma"/>
                  <a:ea typeface="DejaVu Sans"/>
                </a:rPr>
                <a:t>8 МРОТ  х  тариф СВ в ПФР  х  12 мес.</a:t>
              </a:r>
              <a:endParaRPr lang="ru-RU" sz="14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Bef>
                  <a:spcPts val="261"/>
                </a:spcBef>
              </a:pPr>
              <a:endParaRPr lang="ru-RU" sz="1400" b="0" strike="noStrike" spc="-1">
                <a:latin typeface="Arial"/>
              </a:endParaRPr>
            </a:p>
          </p:txBody>
        </p:sp>
        <p:pic>
          <p:nvPicPr>
            <p:cNvPr id="151" name="Стрелка вниз 6"/>
            <p:cNvPicPr/>
            <p:nvPr/>
          </p:nvPicPr>
          <p:blipFill>
            <a:blip r:embed="rId3"/>
            <a:stretch/>
          </p:blipFill>
          <p:spPr>
            <a:xfrm rot="5400000">
              <a:off x="4411080" y="3702600"/>
              <a:ext cx="344520" cy="91728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52" name="CustomShape 5"/>
          <p:cNvSpPr/>
          <p:nvPr/>
        </p:nvSpPr>
        <p:spPr>
          <a:xfrm>
            <a:off x="721800" y="2808000"/>
            <a:ext cx="3525840" cy="43020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 cap="rnd">
            <a:solidFill>
              <a:srgbClr val="7B8BA6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261"/>
              </a:spcBef>
            </a:pP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1" strike="noStrike" spc="-1">
                <a:solidFill>
                  <a:srgbClr val="002060"/>
                </a:solidFill>
                <a:latin typeface="Tahoma"/>
                <a:ea typeface="DejaVu Sans"/>
              </a:rPr>
              <a:t>МРОТ  х  тариф СВ в ПФР  х  12 мес.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endParaRPr lang="ru-RU" sz="1400" b="0" strike="noStrike" spc="-1">
              <a:latin typeface="Arial"/>
            </a:endParaRPr>
          </a:p>
        </p:txBody>
      </p:sp>
      <p:pic>
        <p:nvPicPr>
          <p:cNvPr id="153" name="Picture 13" descr="C:\Users\08041\Desktop\Для слайдов\44.jpg"/>
          <p:cNvPicPr/>
          <p:nvPr/>
        </p:nvPicPr>
        <p:blipFill>
          <a:blip r:embed="rId4"/>
          <a:stretch/>
        </p:blipFill>
        <p:spPr>
          <a:xfrm>
            <a:off x="789120" y="5166360"/>
            <a:ext cx="754200" cy="754200"/>
          </a:xfrm>
          <a:prstGeom prst="rect">
            <a:avLst/>
          </a:prstGeom>
          <a:ln>
            <a:noFill/>
          </a:ln>
        </p:spPr>
      </p:pic>
      <p:sp>
        <p:nvSpPr>
          <p:cNvPr id="154" name="CustomShape 6"/>
          <p:cNvSpPr/>
          <p:nvPr/>
        </p:nvSpPr>
        <p:spPr>
          <a:xfrm>
            <a:off x="1800000" y="4941720"/>
            <a:ext cx="7127640" cy="207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1300" b="1" i="1" u="sng" strike="noStrike" spc="-1">
                <a:solidFill>
                  <a:srgbClr val="002060"/>
                </a:solidFill>
                <a:uFillTx/>
                <a:latin typeface="Arial"/>
                <a:ea typeface="DejaVu Sans"/>
              </a:rPr>
              <a:t>Справочная информация:  </a:t>
            </a:r>
            <a:endParaRPr lang="ru-RU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300" b="0" strike="noStrike" spc="-1">
                <a:solidFill>
                  <a:srgbClr val="002060"/>
                </a:solidFill>
                <a:latin typeface="Arial"/>
                <a:ea typeface="DejaVu Sans"/>
              </a:rPr>
              <a:t>1 МРОТ на 01.01.2022 составляет 13 890 руб. </a:t>
            </a:r>
            <a:endParaRPr lang="ru-RU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300" b="0" strike="noStrike" spc="-1">
                <a:solidFill>
                  <a:srgbClr val="002060"/>
                </a:solidFill>
                <a:latin typeface="Arial"/>
                <a:ea typeface="DejaVu Sans"/>
              </a:rPr>
              <a:t>Сумма страховых взносов за расчетный период </a:t>
            </a:r>
            <a:r>
              <a:rPr lang="ru-RU" sz="1300" b="1" strike="noStrike" spc="-1">
                <a:solidFill>
                  <a:srgbClr val="002060"/>
                </a:solidFill>
                <a:latin typeface="Arial"/>
                <a:ea typeface="DejaVu Sans"/>
              </a:rPr>
              <a:t>2022</a:t>
            </a:r>
            <a:r>
              <a:rPr lang="ru-RU" sz="1300" b="0" strike="noStrike" spc="-1">
                <a:solidFill>
                  <a:srgbClr val="002060"/>
                </a:solidFill>
                <a:latin typeface="Arial"/>
                <a:ea typeface="DejaVu Sans"/>
              </a:rPr>
              <a:t> год составляет:</a:t>
            </a:r>
            <a:endParaRPr lang="ru-RU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300" b="1" strike="noStrike" spc="-1">
                <a:solidFill>
                  <a:srgbClr val="002060"/>
                </a:solidFill>
                <a:latin typeface="Arial"/>
                <a:ea typeface="DejaVu Sans"/>
              </a:rPr>
              <a:t>Минимальный размер </a:t>
            </a:r>
            <a:r>
              <a:rPr lang="ru-RU" sz="1300" b="0" strike="noStrike" spc="-1">
                <a:solidFill>
                  <a:srgbClr val="002060"/>
                </a:solidFill>
                <a:latin typeface="Arial"/>
                <a:ea typeface="DejaVu Sans"/>
              </a:rPr>
              <a:t>-  </a:t>
            </a:r>
            <a:r>
              <a:rPr lang="ru-RU" sz="1300" b="1" strike="noStrike" spc="-1">
                <a:solidFill>
                  <a:srgbClr val="002060"/>
                </a:solidFill>
                <a:latin typeface="Arial"/>
                <a:ea typeface="DejaVu Sans"/>
              </a:rPr>
              <a:t>36 669,60 рублей </a:t>
            </a:r>
            <a:r>
              <a:rPr lang="ru-RU" sz="1300" b="0" strike="noStrike" spc="-1">
                <a:solidFill>
                  <a:srgbClr val="002060"/>
                </a:solidFill>
                <a:latin typeface="Arial"/>
                <a:ea typeface="DejaVu Sans"/>
              </a:rPr>
              <a:t>(13 890 руб. х 22% х 12), ИПК= 1,065</a:t>
            </a:r>
            <a:r>
              <a:rPr lang="ru-RU" sz="1300" b="1" strike="noStrike" spc="-1">
                <a:solidFill>
                  <a:srgbClr val="002060"/>
                </a:solidFill>
                <a:latin typeface="Arial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002060"/>
                </a:solidFill>
                <a:latin typeface="Arial"/>
                <a:ea typeface="DejaVu Sans"/>
              </a:rPr>
              <a:t>  </a:t>
            </a:r>
            <a:endParaRPr lang="ru-RU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300" b="0" strike="noStrike" spc="-1">
                <a:solidFill>
                  <a:srgbClr val="002060"/>
                </a:solidFill>
                <a:latin typeface="Arial"/>
                <a:ea typeface="DejaVu Sans"/>
              </a:rPr>
              <a:t>Для лиц, применяющих «Налог на профессиональный доход»</a:t>
            </a:r>
            <a:endParaRPr lang="ru-RU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300" b="0" strike="noStrike" spc="-1">
                <a:solidFill>
                  <a:srgbClr val="002060"/>
                </a:solidFill>
                <a:latin typeface="Arial"/>
                <a:ea typeface="DejaVu Sans"/>
              </a:rPr>
              <a:t>фиксированный размер 34 445,00 рублей — ст. 430 Налогового Кодекса РФ (ИПК =1,000)</a:t>
            </a:r>
            <a:endParaRPr lang="ru-RU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1300" b="1" strike="noStrike" spc="-1">
                <a:solidFill>
                  <a:srgbClr val="002060"/>
                </a:solidFill>
                <a:latin typeface="Arial"/>
                <a:ea typeface="DejaVu Sans"/>
              </a:rPr>
              <a:t>Максимальный размер</a:t>
            </a:r>
            <a:r>
              <a:rPr lang="ru-RU" sz="1300" b="0" strike="noStrike" spc="-1">
                <a:solidFill>
                  <a:srgbClr val="002060"/>
                </a:solidFill>
                <a:latin typeface="Arial"/>
                <a:ea typeface="DejaVu Sans"/>
              </a:rPr>
              <a:t> – </a:t>
            </a:r>
            <a:r>
              <a:rPr lang="ru-RU" sz="1300" b="1" strike="noStrike" spc="-1">
                <a:solidFill>
                  <a:srgbClr val="002060"/>
                </a:solidFill>
                <a:latin typeface="Arial"/>
                <a:ea typeface="DejaVu Sans"/>
              </a:rPr>
              <a:t>293 356,80 рублей </a:t>
            </a:r>
            <a:r>
              <a:rPr lang="ru-RU" sz="1300" b="0" strike="noStrike" spc="-1">
                <a:solidFill>
                  <a:srgbClr val="002060"/>
                </a:solidFill>
                <a:latin typeface="Arial"/>
                <a:ea typeface="DejaVu Sans"/>
              </a:rPr>
              <a:t>(8 х 13 890 руб. х 22% х 12), ИПК = 8,520</a:t>
            </a:r>
            <a:endParaRPr lang="ru-RU" sz="13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300" b="0" strike="noStrike" spc="-1">
              <a:latin typeface="Arial"/>
            </a:endParaRPr>
          </a:p>
        </p:txBody>
      </p:sp>
      <p:sp>
        <p:nvSpPr>
          <p:cNvPr id="155" name="CustomShape 7"/>
          <p:cNvSpPr/>
          <p:nvPr/>
        </p:nvSpPr>
        <p:spPr>
          <a:xfrm>
            <a:off x="6745320" y="2500200"/>
            <a:ext cx="243000" cy="20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6" name="CustomShape 8"/>
          <p:cNvSpPr/>
          <p:nvPr/>
        </p:nvSpPr>
        <p:spPr>
          <a:xfrm>
            <a:off x="442080" y="1008000"/>
            <a:ext cx="4671000" cy="1124640"/>
          </a:xfrm>
          <a:prstGeom prst="roundRect">
            <a:avLst>
              <a:gd name="adj" fmla="val 20482"/>
            </a:avLst>
          </a:prstGeom>
          <a:solidFill>
            <a:schemeClr val="accent4">
              <a:lumMod val="60000"/>
              <a:lumOff val="40000"/>
            </a:schemeClr>
          </a:solidFill>
          <a:ln cap="rnd">
            <a:solidFill>
              <a:srgbClr val="7B8BA6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261"/>
              </a:spcBef>
            </a:pPr>
            <a:endParaRPr lang="ru-RU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1" strike="noStrike" spc="-1" dirty="0">
                <a:solidFill>
                  <a:srgbClr val="002060"/>
                </a:solidFill>
                <a:latin typeface="Tahoma"/>
                <a:ea typeface="DejaVu Sans"/>
              </a:rPr>
              <a:t>Граждане, работающие за границей;</a:t>
            </a:r>
            <a:endParaRPr lang="ru-RU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1" strike="noStrike" spc="-1" dirty="0">
                <a:solidFill>
                  <a:srgbClr val="002060"/>
                </a:solidFill>
                <a:latin typeface="Tahoma"/>
                <a:ea typeface="DejaVu Sans"/>
              </a:rPr>
              <a:t>Физ. лицо, </a:t>
            </a:r>
            <a:r>
              <a:rPr lang="ru-RU" sz="1400" b="1" strike="noStrike" spc="-1" dirty="0" err="1">
                <a:solidFill>
                  <a:srgbClr val="002060"/>
                </a:solidFill>
                <a:latin typeface="Tahoma"/>
                <a:ea typeface="DejaVu Sans"/>
              </a:rPr>
              <a:t>уплачиающее</a:t>
            </a:r>
            <a:r>
              <a:rPr lang="ru-RU" sz="1400" b="1" strike="noStrike" spc="-1" dirty="0">
                <a:solidFill>
                  <a:srgbClr val="002060"/>
                </a:solidFill>
                <a:latin typeface="Tahoma"/>
                <a:ea typeface="DejaVu Sans"/>
              </a:rPr>
              <a:t> за другое физ. лицо;</a:t>
            </a:r>
            <a:endParaRPr lang="ru-RU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1" strike="noStrike" spc="-1" dirty="0">
                <a:solidFill>
                  <a:srgbClr val="002060"/>
                </a:solidFill>
                <a:latin typeface="Tahoma"/>
                <a:ea typeface="DejaVu Sans"/>
              </a:rPr>
              <a:t>Физ. лицо, уплачивающее за себя (не работает, </a:t>
            </a:r>
            <a:endParaRPr lang="ru-RU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1" strike="noStrike" spc="-1" dirty="0">
                <a:solidFill>
                  <a:srgbClr val="002060"/>
                </a:solidFill>
                <a:latin typeface="Tahoma"/>
                <a:ea typeface="DejaVu Sans"/>
              </a:rPr>
              <a:t>не является безработным</a:t>
            </a:r>
            <a:r>
              <a:rPr lang="ru-RU" sz="1400" b="1" strike="noStrike" spc="-1">
                <a:solidFill>
                  <a:srgbClr val="002060"/>
                </a:solidFill>
                <a:latin typeface="Tahoma"/>
                <a:ea typeface="DejaVu Sans"/>
              </a:rPr>
              <a:t>, </a:t>
            </a:r>
            <a:r>
              <a:rPr lang="ru-RU" sz="1400" b="1" strike="noStrike" spc="-1" smtClean="0">
                <a:solidFill>
                  <a:srgbClr val="002060"/>
                </a:solidFill>
                <a:latin typeface="Tahoma"/>
                <a:ea typeface="DejaVu Sans"/>
              </a:rPr>
              <a:t>пенсионером)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endParaRPr lang="ru-RU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endParaRPr lang="ru-RU" sz="1400" b="0" strike="noStrike" spc="-1" dirty="0">
              <a:latin typeface="Arial"/>
            </a:endParaRPr>
          </a:p>
        </p:txBody>
      </p:sp>
      <p:sp>
        <p:nvSpPr>
          <p:cNvPr id="157" name="CustomShape 9"/>
          <p:cNvSpPr/>
          <p:nvPr/>
        </p:nvSpPr>
        <p:spPr>
          <a:xfrm>
            <a:off x="5256000" y="1080000"/>
            <a:ext cx="3383640" cy="79164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cap="rnd">
            <a:solidFill>
              <a:srgbClr val="7B8BA6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261"/>
              </a:spcBef>
            </a:pP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1" strike="noStrike" spc="-1">
                <a:solidFill>
                  <a:srgbClr val="002060"/>
                </a:solidFill>
                <a:latin typeface="Tahoma"/>
                <a:ea typeface="DejaVu Sans"/>
              </a:rPr>
              <a:t>Лица, применяющие НПД: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1" strike="noStrike" spc="-1">
                <a:solidFill>
                  <a:srgbClr val="002060"/>
                </a:solidFill>
                <a:latin typeface="Tahoma"/>
                <a:ea typeface="DejaVu Sans"/>
              </a:rPr>
              <a:t> Адвокаты — получатели пенсии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1" strike="noStrike" spc="-1">
                <a:solidFill>
                  <a:srgbClr val="002060"/>
                </a:solidFill>
                <a:latin typeface="Tahoma"/>
                <a:ea typeface="DejaVu Sans"/>
              </a:rPr>
              <a:t> по закону № 4468-1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81"/>
              </a:spcBef>
            </a:pPr>
            <a:endParaRPr lang="ru-RU" sz="1400" b="0" strike="noStrike" spc="-1">
              <a:latin typeface="Arial"/>
            </a:endParaRPr>
          </a:p>
        </p:txBody>
      </p:sp>
      <p:sp>
        <p:nvSpPr>
          <p:cNvPr id="158" name="CustomShape 10"/>
          <p:cNvSpPr/>
          <p:nvPr/>
        </p:nvSpPr>
        <p:spPr>
          <a:xfrm>
            <a:off x="3312000" y="2160720"/>
            <a:ext cx="2519640" cy="574920"/>
          </a:xfrm>
          <a:prstGeom prst="roundRect">
            <a:avLst>
              <a:gd name="adj" fmla="val 16667"/>
            </a:avLst>
          </a:prstGeom>
          <a:solidFill>
            <a:schemeClr val="accent1">
              <a:lumMod val="60000"/>
              <a:lumOff val="40000"/>
            </a:schemeClr>
          </a:solidFill>
          <a:ln cap="rnd">
            <a:solidFill>
              <a:srgbClr val="C00000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261"/>
              </a:spcBef>
            </a:pPr>
            <a:endParaRPr lang="ru-RU" sz="18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61"/>
              </a:spcBef>
            </a:pPr>
            <a:r>
              <a:rPr lang="ru-RU" sz="1300" b="1" strike="noStrike" spc="-1">
                <a:solidFill>
                  <a:srgbClr val="002060"/>
                </a:solidFill>
                <a:latin typeface="Tahoma"/>
                <a:ea typeface="DejaVu Sans"/>
              </a:rPr>
              <a:t>Минимальный размер </a:t>
            </a:r>
            <a:endParaRPr lang="ru-RU" sz="13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300" b="1" strike="noStrike" spc="-1">
                <a:solidFill>
                  <a:srgbClr val="002060"/>
                </a:solidFill>
                <a:latin typeface="Tahoma"/>
                <a:ea typeface="DejaVu Sans"/>
              </a:rPr>
              <a:t>страховых взносов </a:t>
            </a:r>
            <a:endParaRPr lang="ru-RU" sz="13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261"/>
              </a:spcBef>
            </a:pPr>
            <a:endParaRPr lang="ru-RU" sz="1300" b="0" strike="noStrike" spc="-1">
              <a:latin typeface="Arial"/>
            </a:endParaRPr>
          </a:p>
        </p:txBody>
      </p:sp>
      <p:sp>
        <p:nvSpPr>
          <p:cNvPr id="159" name="CustomShape 11"/>
          <p:cNvSpPr/>
          <p:nvPr/>
        </p:nvSpPr>
        <p:spPr>
          <a:xfrm>
            <a:off x="5148360" y="2808000"/>
            <a:ext cx="3094200" cy="430200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 cap="rnd">
            <a:solidFill>
              <a:srgbClr val="7B8BA6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281"/>
              </a:spcBef>
            </a:pPr>
            <a:r>
              <a:rPr lang="ru-RU" sz="1400" b="1" strike="noStrike" spc="-1">
                <a:solidFill>
                  <a:srgbClr val="002060"/>
                </a:solidFill>
                <a:latin typeface="Tahoma"/>
                <a:ea typeface="DejaVu Sans"/>
              </a:rPr>
              <a:t>Не установлен</a:t>
            </a:r>
            <a:endParaRPr lang="ru-RU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993240" y="2808000"/>
            <a:ext cx="7934400" cy="73836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cap="rnd">
            <a:solidFill>
              <a:srgbClr val="002060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903240" y="1027080"/>
            <a:ext cx="7948800" cy="119412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</a:schemeClr>
          </a:solidFill>
          <a:ln cap="rnd">
            <a:solidFill>
              <a:srgbClr val="C00000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ru-RU" sz="1800" b="0" strike="noStrike" spc="-1">
              <a:latin typeface="Arial"/>
            </a:endParaRPr>
          </a:p>
        </p:txBody>
      </p:sp>
      <p:sp>
        <p:nvSpPr>
          <p:cNvPr id="162" name="CustomShape 3"/>
          <p:cNvSpPr/>
          <p:nvPr/>
        </p:nvSpPr>
        <p:spPr>
          <a:xfrm>
            <a:off x="1080000" y="2817720"/>
            <a:ext cx="8025120" cy="72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Arial"/>
                <a:ea typeface="DejaVu Sans"/>
              </a:rPr>
              <a:t>Продолжительность засчитываемых в страховой стаж периодов уплаты СВ не может составлять более половины страхового стажа, требуемого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Arial"/>
                <a:ea typeface="DejaVu Sans"/>
              </a:rPr>
              <a:t>для назначения страховой пенсии по старости: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63" name="CustomShape 4"/>
          <p:cNvSpPr/>
          <p:nvPr/>
        </p:nvSpPr>
        <p:spPr>
          <a:xfrm>
            <a:off x="932040" y="1052640"/>
            <a:ext cx="7920360" cy="1155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Периоды добровольной уплаты СВ по ОПС, засчитываются в страховой стаж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для физических лиц, за которых уплачивает СВ другое физическое лицо </a:t>
            </a:r>
            <a:r>
              <a:rPr lang="ru-RU" sz="1400" b="0" i="1" strike="noStrike" spc="-1">
                <a:solidFill>
                  <a:srgbClr val="002060"/>
                </a:solidFill>
                <a:latin typeface="Tahoma"/>
                <a:ea typeface="DejaVu Sans"/>
              </a:rPr>
              <a:t>– категория  страхователя «52»</a:t>
            </a: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, и для физических лиц, уплачивающих СВ за себя </a:t>
            </a:r>
            <a:r>
              <a:rPr lang="ru-RU" sz="1400" b="0" i="1" strike="noStrike" spc="-1">
                <a:solidFill>
                  <a:srgbClr val="002060"/>
                </a:solidFill>
                <a:latin typeface="Tahoma"/>
                <a:ea typeface="DejaVu Sans"/>
              </a:rPr>
              <a:t>– категория  страхователя «53» </a:t>
            </a: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(лица, указанные в подпунктах 2 и 5 пункта 1 статьи 29 </a:t>
            </a:r>
            <a:endParaRPr lang="ru-RU" sz="1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1400" b="0" strike="noStrike" spc="-1">
                <a:solidFill>
                  <a:srgbClr val="002060"/>
                </a:solidFill>
                <a:latin typeface="Tahoma"/>
                <a:ea typeface="DejaVu Sans"/>
              </a:rPr>
              <a:t>Федерального закона № 167-ФЗ) при соблюдении условий:</a:t>
            </a:r>
            <a:endParaRPr lang="ru-RU" sz="1400" b="0" strike="noStrike" spc="-1">
              <a:latin typeface="Arial"/>
            </a:endParaRPr>
          </a:p>
        </p:txBody>
      </p:sp>
      <p:sp>
        <p:nvSpPr>
          <p:cNvPr id="164" name="CustomShape 5"/>
          <p:cNvSpPr/>
          <p:nvPr/>
        </p:nvSpPr>
        <p:spPr>
          <a:xfrm>
            <a:off x="1656000" y="3546720"/>
            <a:ext cx="6550200" cy="317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4400" algn="just">
              <a:lnSpc>
                <a:spcPct val="150000"/>
              </a:lnSpc>
              <a:buClr>
                <a:srgbClr val="002060"/>
              </a:buClr>
              <a:buFont typeface="Wingdings" charset="2"/>
              <a:buChar char=""/>
            </a:pPr>
            <a:r>
              <a:rPr lang="ru-RU" sz="1350" b="0" strike="noStrike" spc="-1">
                <a:solidFill>
                  <a:srgbClr val="002060"/>
                </a:solidFill>
                <a:latin typeface="Trebuchet MS"/>
                <a:ea typeface="DejaVu Sans"/>
              </a:rPr>
              <a:t>в 2020 не более 5,5 лет - половина от требуемых 11 лет страхового стажа;</a:t>
            </a:r>
            <a:endParaRPr lang="ru-RU" sz="1350" b="0" strike="noStrike" spc="-1">
              <a:latin typeface="Arial"/>
            </a:endParaRPr>
          </a:p>
          <a:p>
            <a:pPr marL="285840" indent="-284400" algn="just">
              <a:lnSpc>
                <a:spcPct val="150000"/>
              </a:lnSpc>
              <a:buClr>
                <a:srgbClr val="002060"/>
              </a:buClr>
              <a:buFont typeface="Wingdings" charset="2"/>
              <a:buChar char=""/>
            </a:pPr>
            <a:r>
              <a:rPr lang="ru-RU" sz="1350" b="0" strike="noStrike" spc="-1">
                <a:solidFill>
                  <a:srgbClr val="002060"/>
                </a:solidFill>
                <a:latin typeface="Trebuchet MS"/>
                <a:ea typeface="DejaVu Sans"/>
              </a:rPr>
              <a:t>в 2021 не более 6 лет - половина от требуемых 12 лет страхового стажа;</a:t>
            </a:r>
            <a:endParaRPr lang="ru-RU" sz="1350" b="0" strike="noStrike" spc="-1">
              <a:latin typeface="Arial"/>
            </a:endParaRPr>
          </a:p>
          <a:p>
            <a:pPr marL="285840" indent="-284400" algn="just">
              <a:lnSpc>
                <a:spcPct val="150000"/>
              </a:lnSpc>
              <a:buClr>
                <a:srgbClr val="002060"/>
              </a:buClr>
              <a:buFont typeface="Wingdings" charset="2"/>
              <a:buChar char=""/>
            </a:pPr>
            <a:r>
              <a:rPr lang="ru-RU" sz="1350" b="0" strike="noStrike" spc="-1">
                <a:solidFill>
                  <a:srgbClr val="002060"/>
                </a:solidFill>
                <a:latin typeface="Trebuchet MS"/>
                <a:ea typeface="DejaVu Sans"/>
              </a:rPr>
              <a:t>в 2022 не более 6,5 лет - половина от требуемых 13 лет страхового стажа;</a:t>
            </a:r>
            <a:endParaRPr lang="ru-RU" sz="1350" b="0" strike="noStrike" spc="-1">
              <a:latin typeface="Arial"/>
            </a:endParaRPr>
          </a:p>
          <a:p>
            <a:pPr marL="285840" indent="-284400" algn="just">
              <a:lnSpc>
                <a:spcPct val="150000"/>
              </a:lnSpc>
              <a:buClr>
                <a:srgbClr val="002060"/>
              </a:buClr>
              <a:buFont typeface="Wingdings" charset="2"/>
              <a:buChar char=""/>
            </a:pPr>
            <a:r>
              <a:rPr lang="ru-RU" sz="1350" b="0" strike="noStrike" spc="-1">
                <a:solidFill>
                  <a:srgbClr val="002060"/>
                </a:solidFill>
                <a:latin typeface="Trebuchet MS"/>
                <a:ea typeface="DejaVu Sans"/>
              </a:rPr>
              <a:t>в 2023 не более 7 лет - половина от требуемых 14 лет страхового стажа;</a:t>
            </a:r>
            <a:endParaRPr lang="ru-RU" sz="1350" b="0" strike="noStrike" spc="-1">
              <a:latin typeface="Arial"/>
            </a:endParaRPr>
          </a:p>
          <a:p>
            <a:pPr marL="285840" indent="-284400" algn="just">
              <a:lnSpc>
                <a:spcPct val="150000"/>
              </a:lnSpc>
              <a:buClr>
                <a:srgbClr val="002060"/>
              </a:buClr>
              <a:buFont typeface="Wingdings" charset="2"/>
              <a:buChar char=""/>
            </a:pPr>
            <a:r>
              <a:rPr lang="ru-RU" sz="1350" b="0" strike="noStrike" spc="-1">
                <a:solidFill>
                  <a:srgbClr val="002060"/>
                </a:solidFill>
                <a:latin typeface="Trebuchet MS"/>
                <a:ea typeface="DejaVu Sans"/>
              </a:rPr>
              <a:t>в  2024 не более 7,5 лет  - половина от требуемых 15 лет страхового стажа.</a:t>
            </a:r>
            <a:endParaRPr lang="ru-RU" sz="1350" b="0" strike="noStrike" spc="-1">
              <a:latin typeface="Arial"/>
            </a:endParaRPr>
          </a:p>
        </p:txBody>
      </p:sp>
      <p:sp>
        <p:nvSpPr>
          <p:cNvPr id="165" name="CustomShape 6"/>
          <p:cNvSpPr/>
          <p:nvPr/>
        </p:nvSpPr>
        <p:spPr>
          <a:xfrm>
            <a:off x="4391640" y="2304000"/>
            <a:ext cx="648000" cy="48744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6">
              <a:lumMod val="75000"/>
            </a:schemeClr>
          </a:solidFill>
          <a:ln cap="rnd">
            <a:solidFill>
              <a:srgbClr val="002060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</p:sp>
      <p:pic>
        <p:nvPicPr>
          <p:cNvPr id="166" name="Picture 19"/>
          <p:cNvPicPr/>
          <p:nvPr/>
        </p:nvPicPr>
        <p:blipFill>
          <a:blip r:embed="rId3"/>
          <a:stretch/>
        </p:blipFill>
        <p:spPr>
          <a:xfrm>
            <a:off x="450720" y="5095800"/>
            <a:ext cx="1167120" cy="1309680"/>
          </a:xfrm>
          <a:prstGeom prst="rect">
            <a:avLst/>
          </a:prstGeom>
          <a:ln>
            <a:noFill/>
          </a:ln>
        </p:spPr>
      </p:pic>
      <p:sp>
        <p:nvSpPr>
          <p:cNvPr id="167" name="CustomShape 7"/>
          <p:cNvSpPr/>
          <p:nvPr/>
        </p:nvSpPr>
        <p:spPr>
          <a:xfrm>
            <a:off x="539640" y="115920"/>
            <a:ext cx="8423280" cy="752760"/>
          </a:xfrm>
          <a:prstGeom prst="rect">
            <a:avLst/>
          </a:prstGeom>
          <a:solidFill>
            <a:schemeClr val="bg1"/>
          </a:solidFill>
          <a:ln w="12600">
            <a:solidFill>
              <a:schemeClr val="bg1"/>
            </a:solidFill>
            <a:round/>
          </a:ln>
          <a:effectLst>
            <a:outerShdw blurRad="45000" dist="2484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strike="noStrike" spc="-1">
                <a:solidFill>
                  <a:srgbClr val="C00000"/>
                </a:solidFill>
                <a:latin typeface="Tahoma"/>
                <a:ea typeface="DejaVu Sans"/>
              </a:rPr>
              <a:t>Право лиц, добровольно вступивших в правоотношения по обязательному пенсионному страхованию, на страховое обеспечение по ОПС</a:t>
            </a:r>
            <a:endParaRPr lang="ru-RU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1646</TotalTime>
  <Words>1881</Words>
  <Application>Microsoft Office PowerPoint</Application>
  <PresentationFormat>Экран (4:3)</PresentationFormat>
  <Paragraphs>194</Paragraphs>
  <Slides>13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Пенсионнй фонд Российской Федерации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Регистрация страхователе</dc:title>
  <dc:subject/>
  <dc:creator>Королева Лариса Викторовна</dc:creator>
  <dc:description/>
  <cp:lastModifiedBy>Иванов Андрей Николаевич</cp:lastModifiedBy>
  <cp:revision>162</cp:revision>
  <cp:lastPrinted>2021-04-01T06:41:52Z</cp:lastPrinted>
  <dcterms:created xsi:type="dcterms:W3CDTF">2021-03-25T15:34:05Z</dcterms:created>
  <dcterms:modified xsi:type="dcterms:W3CDTF">2022-02-16T11:59:21Z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Пенсионнй фонд Российской Федерации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11</vt:i4>
  </property>
  <property fmtid="{D5CDD505-2E9C-101B-9397-08002B2CF9AE}" pid="9" name="PresentationFormat">
    <vt:lpwstr>Экран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37</vt:i4>
  </property>
</Properties>
</file>